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6" r:id="rId2"/>
  </p:sldMasterIdLst>
  <p:notesMasterIdLst>
    <p:notesMasterId r:id="rId20"/>
  </p:notesMasterIdLst>
  <p:sldIdLst>
    <p:sldId id="351" r:id="rId3"/>
    <p:sldId id="331" r:id="rId4"/>
    <p:sldId id="333" r:id="rId5"/>
    <p:sldId id="284" r:id="rId6"/>
    <p:sldId id="337" r:id="rId7"/>
    <p:sldId id="277" r:id="rId8"/>
    <p:sldId id="257" r:id="rId9"/>
    <p:sldId id="334" r:id="rId10"/>
    <p:sldId id="336" r:id="rId11"/>
    <p:sldId id="338" r:id="rId12"/>
    <p:sldId id="348" r:id="rId13"/>
    <p:sldId id="346" r:id="rId14"/>
    <p:sldId id="345" r:id="rId15"/>
    <p:sldId id="347" r:id="rId16"/>
    <p:sldId id="352" r:id="rId17"/>
    <p:sldId id="330" r:id="rId18"/>
    <p:sldId id="27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31D7C71-7E34-4BEA-A42B-3248A8371D9C}">
          <p14:sldIdLst>
            <p14:sldId id="351"/>
            <p14:sldId id="331"/>
            <p14:sldId id="333"/>
            <p14:sldId id="284"/>
            <p14:sldId id="337"/>
            <p14:sldId id="277"/>
            <p14:sldId id="257"/>
            <p14:sldId id="334"/>
            <p14:sldId id="336"/>
            <p14:sldId id="338"/>
            <p14:sldId id="348"/>
            <p14:sldId id="346"/>
            <p14:sldId id="345"/>
            <p14:sldId id="347"/>
            <p14:sldId id="352"/>
            <p14:sldId id="330"/>
            <p14:sldId id="27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essa Castillo" initials="VC" lastIdx="6" clrIdx="0">
    <p:extLst>
      <p:ext uri="{19B8F6BF-5375-455C-9EA6-DF929625EA0E}">
        <p15:presenceInfo xmlns:p15="http://schemas.microsoft.com/office/powerpoint/2012/main" userId="9d68856d062ce957" providerId="Windows Live"/>
      </p:ext>
    </p:extLst>
  </p:cmAuthor>
  <p:cmAuthor id="2" name="Muccio, Amelia" initials="MA" lastIdx="8" clrIdx="1">
    <p:extLst>
      <p:ext uri="{19B8F6BF-5375-455C-9EA6-DF929625EA0E}">
        <p15:presenceInfo xmlns:p15="http://schemas.microsoft.com/office/powerpoint/2012/main" userId="Muccio, Amelia" providerId="None"/>
      </p:ext>
    </p:extLst>
  </p:cmAuthor>
  <p:cmAuthor id="3" name="Thole, Heather" initials="TH" lastIdx="13" clrIdx="2">
    <p:extLst>
      <p:ext uri="{19B8F6BF-5375-455C-9EA6-DF929625EA0E}">
        <p15:presenceInfo xmlns:p15="http://schemas.microsoft.com/office/powerpoint/2012/main" userId="S::heather.thole@Nebraska.gov::23ddc061-8fec-4ad5-abcc-b63ce872bf13" providerId="AD"/>
      </p:ext>
    </p:extLst>
  </p:cmAuthor>
  <p:cmAuthor id="4" name="John Gassmann" initials="JPG" lastIdx="5" clrIdx="3">
    <p:extLst>
      <p:ext uri="{19B8F6BF-5375-455C-9EA6-DF929625EA0E}">
        <p15:presenceInfo xmlns:p15="http://schemas.microsoft.com/office/powerpoint/2012/main" userId="John Gassmann" providerId="None"/>
      </p:ext>
    </p:extLst>
  </p:cmAuthor>
  <p:cmAuthor id="5" name="Gassmann, John" initials="GJ" lastIdx="7" clrIdx="4">
    <p:extLst>
      <p:ext uri="{19B8F6BF-5375-455C-9EA6-DF929625EA0E}">
        <p15:presenceInfo xmlns:p15="http://schemas.microsoft.com/office/powerpoint/2012/main" userId="S::john.gassmann@Nebraska.gov::a3d49f05-8134-4efb-b1d2-8592d2d981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19"/>
    <a:srgbClr val="C7F9DF"/>
    <a:srgbClr val="D9FFED"/>
    <a:srgbClr val="A4FED3"/>
    <a:srgbClr val="2DA2BF"/>
    <a:srgbClr val="0060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385" autoAdjust="0"/>
  </p:normalViewPr>
  <p:slideViewPr>
    <p:cSldViewPr>
      <p:cViewPr varScale="1">
        <p:scale>
          <a:sx n="59" d="100"/>
          <a:sy n="59" d="100"/>
        </p:scale>
        <p:origin x="105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p:scale>
          <a:sx n="170" d="100"/>
          <a:sy n="170" d="100"/>
        </p:scale>
        <p:origin x="378" y="-17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191385-0516-4FB8-91BB-2412AC81950A}"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90B3E08C-B5EC-4422-BA50-A10DFC94DA5B}">
      <dgm:prSet phldrT="[Text]"/>
      <dgm:spPr/>
      <dgm:t>
        <a:bodyPr/>
        <a:lstStyle/>
        <a:p>
          <a:r>
            <a:rPr lang="en-US" dirty="0"/>
            <a:t>Personnel &amp; fringe benefits</a:t>
          </a:r>
        </a:p>
      </dgm:t>
    </dgm:pt>
    <dgm:pt modelId="{BB18DC20-6F99-446F-8A66-7B5F8F6E960D}" type="parTrans" cxnId="{9334AFFD-1854-4A96-9474-CA9C1B28ED43}">
      <dgm:prSet/>
      <dgm:spPr/>
      <dgm:t>
        <a:bodyPr/>
        <a:lstStyle/>
        <a:p>
          <a:endParaRPr lang="en-US"/>
        </a:p>
      </dgm:t>
    </dgm:pt>
    <dgm:pt modelId="{63CEA26A-A938-4AFE-8335-A91BFF8CE2FB}" type="sibTrans" cxnId="{9334AFFD-1854-4A96-9474-CA9C1B28ED43}">
      <dgm:prSet/>
      <dgm:spPr/>
      <dgm:t>
        <a:bodyPr/>
        <a:lstStyle/>
        <a:p>
          <a:endParaRPr lang="en-US"/>
        </a:p>
      </dgm:t>
    </dgm:pt>
    <dgm:pt modelId="{0C8CA61C-1E81-4866-B576-21BA483631F0}">
      <dgm:prSet phldrT="[Text]"/>
      <dgm:spPr/>
      <dgm:t>
        <a:bodyPr/>
        <a:lstStyle/>
        <a:p>
          <a:r>
            <a:rPr lang="en-US" dirty="0"/>
            <a:t>Travel &amp; Per Diem</a:t>
          </a:r>
        </a:p>
      </dgm:t>
    </dgm:pt>
    <dgm:pt modelId="{8C75D7BF-7614-4C5A-A1F9-C49451A95679}" type="parTrans" cxnId="{D99D1141-E3A4-45D5-A115-A03B54BA2698}">
      <dgm:prSet/>
      <dgm:spPr/>
      <dgm:t>
        <a:bodyPr/>
        <a:lstStyle/>
        <a:p>
          <a:endParaRPr lang="en-US"/>
        </a:p>
      </dgm:t>
    </dgm:pt>
    <dgm:pt modelId="{09728BE2-34FD-450C-8B16-10DA3829CD77}" type="sibTrans" cxnId="{D99D1141-E3A4-45D5-A115-A03B54BA2698}">
      <dgm:prSet/>
      <dgm:spPr/>
      <dgm:t>
        <a:bodyPr/>
        <a:lstStyle/>
        <a:p>
          <a:endParaRPr lang="en-US"/>
        </a:p>
      </dgm:t>
    </dgm:pt>
    <dgm:pt modelId="{5FFCD477-ED31-4B00-BBB0-759EC0E82A50}">
      <dgm:prSet phldrT="[Text]"/>
      <dgm:spPr/>
      <dgm:t>
        <a:bodyPr/>
        <a:lstStyle/>
        <a:p>
          <a:r>
            <a:rPr lang="en-US" dirty="0"/>
            <a:t>Equipment</a:t>
          </a:r>
        </a:p>
      </dgm:t>
    </dgm:pt>
    <dgm:pt modelId="{AF349BEB-D02F-4C7E-B46F-74B4C98D739D}" type="parTrans" cxnId="{7E4A37BA-DCF3-419A-8278-3E5FA1BC58E4}">
      <dgm:prSet/>
      <dgm:spPr/>
      <dgm:t>
        <a:bodyPr/>
        <a:lstStyle/>
        <a:p>
          <a:endParaRPr lang="en-US"/>
        </a:p>
      </dgm:t>
    </dgm:pt>
    <dgm:pt modelId="{B0BC6F72-ADEC-4094-B08C-AB89F3DE32FE}" type="sibTrans" cxnId="{7E4A37BA-DCF3-419A-8278-3E5FA1BC58E4}">
      <dgm:prSet/>
      <dgm:spPr/>
      <dgm:t>
        <a:bodyPr/>
        <a:lstStyle/>
        <a:p>
          <a:endParaRPr lang="en-US"/>
        </a:p>
      </dgm:t>
    </dgm:pt>
    <dgm:pt modelId="{CA9C612C-1AD9-4C99-A3EB-757A386B65A9}">
      <dgm:prSet phldrT="[Text]"/>
      <dgm:spPr/>
      <dgm:t>
        <a:bodyPr/>
        <a:lstStyle/>
        <a:p>
          <a:r>
            <a:rPr lang="en-US" dirty="0"/>
            <a:t>Supplies</a:t>
          </a:r>
        </a:p>
      </dgm:t>
    </dgm:pt>
    <dgm:pt modelId="{07EED20C-2961-4CE1-9C22-B3E7AE60AF3E}" type="parTrans" cxnId="{57A1338C-10DF-4079-BCD6-EF73ACB5A2CA}">
      <dgm:prSet/>
      <dgm:spPr/>
      <dgm:t>
        <a:bodyPr/>
        <a:lstStyle/>
        <a:p>
          <a:endParaRPr lang="en-US"/>
        </a:p>
      </dgm:t>
    </dgm:pt>
    <dgm:pt modelId="{A18F1EE3-551D-4BA8-AD70-5CC8A70CD2F4}" type="sibTrans" cxnId="{57A1338C-10DF-4079-BCD6-EF73ACB5A2CA}">
      <dgm:prSet/>
      <dgm:spPr/>
      <dgm:t>
        <a:bodyPr/>
        <a:lstStyle/>
        <a:p>
          <a:endParaRPr lang="en-US"/>
        </a:p>
      </dgm:t>
    </dgm:pt>
    <dgm:pt modelId="{389BCBAF-3452-40C9-BE1F-C0C2909D5195}">
      <dgm:prSet phldrT="[Text]"/>
      <dgm:spPr/>
      <dgm:t>
        <a:bodyPr/>
        <a:lstStyle/>
        <a:p>
          <a:r>
            <a:rPr lang="en-US" dirty="0"/>
            <a:t>Other indirect costs</a:t>
          </a:r>
        </a:p>
      </dgm:t>
    </dgm:pt>
    <dgm:pt modelId="{28371210-0233-42DF-8269-B15360BC1876}" type="parTrans" cxnId="{53602B3F-02FB-43C4-9F43-54F4D6E29BCC}">
      <dgm:prSet/>
      <dgm:spPr/>
      <dgm:t>
        <a:bodyPr/>
        <a:lstStyle/>
        <a:p>
          <a:endParaRPr lang="en-US"/>
        </a:p>
      </dgm:t>
    </dgm:pt>
    <dgm:pt modelId="{B870D05D-4C26-4D7C-AAE1-0EDE3BDB327E}" type="sibTrans" cxnId="{53602B3F-02FB-43C4-9F43-54F4D6E29BCC}">
      <dgm:prSet/>
      <dgm:spPr/>
      <dgm:t>
        <a:bodyPr/>
        <a:lstStyle/>
        <a:p>
          <a:endParaRPr lang="en-US"/>
        </a:p>
      </dgm:t>
    </dgm:pt>
    <dgm:pt modelId="{DA98A868-7067-40A2-ADC8-BA96ADB624D0}" type="pres">
      <dgm:prSet presAssocID="{D4191385-0516-4FB8-91BB-2412AC81950A}" presName="diagram" presStyleCnt="0">
        <dgm:presLayoutVars>
          <dgm:dir/>
          <dgm:resizeHandles val="exact"/>
        </dgm:presLayoutVars>
      </dgm:prSet>
      <dgm:spPr/>
    </dgm:pt>
    <dgm:pt modelId="{ECFC5F69-3557-4058-B03A-3E7DA181CE81}" type="pres">
      <dgm:prSet presAssocID="{90B3E08C-B5EC-4422-BA50-A10DFC94DA5B}" presName="node" presStyleLbl="node1" presStyleIdx="0" presStyleCnt="5">
        <dgm:presLayoutVars>
          <dgm:bulletEnabled val="1"/>
        </dgm:presLayoutVars>
      </dgm:prSet>
      <dgm:spPr/>
    </dgm:pt>
    <dgm:pt modelId="{BBD117FF-52EE-4A96-8014-AF444E846B15}" type="pres">
      <dgm:prSet presAssocID="{63CEA26A-A938-4AFE-8335-A91BFF8CE2FB}" presName="sibTrans" presStyleCnt="0"/>
      <dgm:spPr/>
    </dgm:pt>
    <dgm:pt modelId="{154E07D7-D0B6-4EF6-8950-0844782BE91F}" type="pres">
      <dgm:prSet presAssocID="{0C8CA61C-1E81-4866-B576-21BA483631F0}" presName="node" presStyleLbl="node1" presStyleIdx="1" presStyleCnt="5">
        <dgm:presLayoutVars>
          <dgm:bulletEnabled val="1"/>
        </dgm:presLayoutVars>
      </dgm:prSet>
      <dgm:spPr/>
    </dgm:pt>
    <dgm:pt modelId="{606386CD-52B3-4E1C-A637-4BB73336FC9E}" type="pres">
      <dgm:prSet presAssocID="{09728BE2-34FD-450C-8B16-10DA3829CD77}" presName="sibTrans" presStyleCnt="0"/>
      <dgm:spPr/>
    </dgm:pt>
    <dgm:pt modelId="{AA331763-A906-45C3-A393-E67EDB479173}" type="pres">
      <dgm:prSet presAssocID="{5FFCD477-ED31-4B00-BBB0-759EC0E82A50}" presName="node" presStyleLbl="node1" presStyleIdx="2" presStyleCnt="5">
        <dgm:presLayoutVars>
          <dgm:bulletEnabled val="1"/>
        </dgm:presLayoutVars>
      </dgm:prSet>
      <dgm:spPr/>
    </dgm:pt>
    <dgm:pt modelId="{F5D09635-E75B-42D8-999C-BB25AE47978B}" type="pres">
      <dgm:prSet presAssocID="{B0BC6F72-ADEC-4094-B08C-AB89F3DE32FE}" presName="sibTrans" presStyleCnt="0"/>
      <dgm:spPr/>
    </dgm:pt>
    <dgm:pt modelId="{0475D4F4-B13D-475B-9E4A-BD48661CEBCF}" type="pres">
      <dgm:prSet presAssocID="{CA9C612C-1AD9-4C99-A3EB-757A386B65A9}" presName="node" presStyleLbl="node1" presStyleIdx="3" presStyleCnt="5">
        <dgm:presLayoutVars>
          <dgm:bulletEnabled val="1"/>
        </dgm:presLayoutVars>
      </dgm:prSet>
      <dgm:spPr/>
    </dgm:pt>
    <dgm:pt modelId="{D751CDCB-3528-4B93-8DDB-38B76422D44C}" type="pres">
      <dgm:prSet presAssocID="{A18F1EE3-551D-4BA8-AD70-5CC8A70CD2F4}" presName="sibTrans" presStyleCnt="0"/>
      <dgm:spPr/>
    </dgm:pt>
    <dgm:pt modelId="{44CFE8A8-F76C-4290-A3C7-9A39B1685B92}" type="pres">
      <dgm:prSet presAssocID="{389BCBAF-3452-40C9-BE1F-C0C2909D5195}" presName="node" presStyleLbl="node1" presStyleIdx="4" presStyleCnt="5">
        <dgm:presLayoutVars>
          <dgm:bulletEnabled val="1"/>
        </dgm:presLayoutVars>
      </dgm:prSet>
      <dgm:spPr/>
    </dgm:pt>
  </dgm:ptLst>
  <dgm:cxnLst>
    <dgm:cxn modelId="{3E510802-084B-448C-B069-211DC7643E89}" type="presOf" srcId="{D4191385-0516-4FB8-91BB-2412AC81950A}" destId="{DA98A868-7067-40A2-ADC8-BA96ADB624D0}" srcOrd="0" destOrd="0" presId="urn:microsoft.com/office/officeart/2005/8/layout/default"/>
    <dgm:cxn modelId="{26950D1B-D177-421D-92F3-A6AABF395CEA}" type="presOf" srcId="{389BCBAF-3452-40C9-BE1F-C0C2909D5195}" destId="{44CFE8A8-F76C-4290-A3C7-9A39B1685B92}" srcOrd="0" destOrd="0" presId="urn:microsoft.com/office/officeart/2005/8/layout/default"/>
    <dgm:cxn modelId="{F9D46C31-07E0-40B2-ADDF-D4F52AB00F4B}" type="presOf" srcId="{0C8CA61C-1E81-4866-B576-21BA483631F0}" destId="{154E07D7-D0B6-4EF6-8950-0844782BE91F}" srcOrd="0" destOrd="0" presId="urn:microsoft.com/office/officeart/2005/8/layout/default"/>
    <dgm:cxn modelId="{53602B3F-02FB-43C4-9F43-54F4D6E29BCC}" srcId="{D4191385-0516-4FB8-91BB-2412AC81950A}" destId="{389BCBAF-3452-40C9-BE1F-C0C2909D5195}" srcOrd="4" destOrd="0" parTransId="{28371210-0233-42DF-8269-B15360BC1876}" sibTransId="{B870D05D-4C26-4D7C-AAE1-0EDE3BDB327E}"/>
    <dgm:cxn modelId="{D99D1141-E3A4-45D5-A115-A03B54BA2698}" srcId="{D4191385-0516-4FB8-91BB-2412AC81950A}" destId="{0C8CA61C-1E81-4866-B576-21BA483631F0}" srcOrd="1" destOrd="0" parTransId="{8C75D7BF-7614-4C5A-A1F9-C49451A95679}" sibTransId="{09728BE2-34FD-450C-8B16-10DA3829CD77}"/>
    <dgm:cxn modelId="{94062468-C77C-4B9D-B626-8DB296872AA8}" type="presOf" srcId="{CA9C612C-1AD9-4C99-A3EB-757A386B65A9}" destId="{0475D4F4-B13D-475B-9E4A-BD48661CEBCF}" srcOrd="0" destOrd="0" presId="urn:microsoft.com/office/officeart/2005/8/layout/default"/>
    <dgm:cxn modelId="{58A7996E-2E5D-44B0-AEA3-936DC5255A3B}" type="presOf" srcId="{90B3E08C-B5EC-4422-BA50-A10DFC94DA5B}" destId="{ECFC5F69-3557-4058-B03A-3E7DA181CE81}" srcOrd="0" destOrd="0" presId="urn:microsoft.com/office/officeart/2005/8/layout/default"/>
    <dgm:cxn modelId="{57A1338C-10DF-4079-BCD6-EF73ACB5A2CA}" srcId="{D4191385-0516-4FB8-91BB-2412AC81950A}" destId="{CA9C612C-1AD9-4C99-A3EB-757A386B65A9}" srcOrd="3" destOrd="0" parTransId="{07EED20C-2961-4CE1-9C22-B3E7AE60AF3E}" sibTransId="{A18F1EE3-551D-4BA8-AD70-5CC8A70CD2F4}"/>
    <dgm:cxn modelId="{7E4A37BA-DCF3-419A-8278-3E5FA1BC58E4}" srcId="{D4191385-0516-4FB8-91BB-2412AC81950A}" destId="{5FFCD477-ED31-4B00-BBB0-759EC0E82A50}" srcOrd="2" destOrd="0" parTransId="{AF349BEB-D02F-4C7E-B46F-74B4C98D739D}" sibTransId="{B0BC6F72-ADEC-4094-B08C-AB89F3DE32FE}"/>
    <dgm:cxn modelId="{ADDFEBF4-5A82-44DF-ACE2-F745FA75B7E9}" type="presOf" srcId="{5FFCD477-ED31-4B00-BBB0-759EC0E82A50}" destId="{AA331763-A906-45C3-A393-E67EDB479173}" srcOrd="0" destOrd="0" presId="urn:microsoft.com/office/officeart/2005/8/layout/default"/>
    <dgm:cxn modelId="{9334AFFD-1854-4A96-9474-CA9C1B28ED43}" srcId="{D4191385-0516-4FB8-91BB-2412AC81950A}" destId="{90B3E08C-B5EC-4422-BA50-A10DFC94DA5B}" srcOrd="0" destOrd="0" parTransId="{BB18DC20-6F99-446F-8A66-7B5F8F6E960D}" sibTransId="{63CEA26A-A938-4AFE-8335-A91BFF8CE2FB}"/>
    <dgm:cxn modelId="{2642C4F6-5B42-4B3C-B34F-E668A9DB13F5}" type="presParOf" srcId="{DA98A868-7067-40A2-ADC8-BA96ADB624D0}" destId="{ECFC5F69-3557-4058-B03A-3E7DA181CE81}" srcOrd="0" destOrd="0" presId="urn:microsoft.com/office/officeart/2005/8/layout/default"/>
    <dgm:cxn modelId="{E6B2518A-3558-4936-A23E-ADB06721DC5A}" type="presParOf" srcId="{DA98A868-7067-40A2-ADC8-BA96ADB624D0}" destId="{BBD117FF-52EE-4A96-8014-AF444E846B15}" srcOrd="1" destOrd="0" presId="urn:microsoft.com/office/officeart/2005/8/layout/default"/>
    <dgm:cxn modelId="{8933A0F1-06F7-447C-83A5-8AC0601ECBE6}" type="presParOf" srcId="{DA98A868-7067-40A2-ADC8-BA96ADB624D0}" destId="{154E07D7-D0B6-4EF6-8950-0844782BE91F}" srcOrd="2" destOrd="0" presId="urn:microsoft.com/office/officeart/2005/8/layout/default"/>
    <dgm:cxn modelId="{06E513B3-C10C-430B-A68B-B3DC703AC90E}" type="presParOf" srcId="{DA98A868-7067-40A2-ADC8-BA96ADB624D0}" destId="{606386CD-52B3-4E1C-A637-4BB73336FC9E}" srcOrd="3" destOrd="0" presId="urn:microsoft.com/office/officeart/2005/8/layout/default"/>
    <dgm:cxn modelId="{5D13DFF7-19B3-4903-ADEF-9A0680FEAD21}" type="presParOf" srcId="{DA98A868-7067-40A2-ADC8-BA96ADB624D0}" destId="{AA331763-A906-45C3-A393-E67EDB479173}" srcOrd="4" destOrd="0" presId="urn:microsoft.com/office/officeart/2005/8/layout/default"/>
    <dgm:cxn modelId="{33A40300-8B1E-452B-84D5-1296C9E7DEFD}" type="presParOf" srcId="{DA98A868-7067-40A2-ADC8-BA96ADB624D0}" destId="{F5D09635-E75B-42D8-999C-BB25AE47978B}" srcOrd="5" destOrd="0" presId="urn:microsoft.com/office/officeart/2005/8/layout/default"/>
    <dgm:cxn modelId="{AFC6D922-B91F-4072-8543-EAFEA895E221}" type="presParOf" srcId="{DA98A868-7067-40A2-ADC8-BA96ADB624D0}" destId="{0475D4F4-B13D-475B-9E4A-BD48661CEBCF}" srcOrd="6" destOrd="0" presId="urn:microsoft.com/office/officeart/2005/8/layout/default"/>
    <dgm:cxn modelId="{3855B24C-E09D-4088-A758-D5AB03D7ECF0}" type="presParOf" srcId="{DA98A868-7067-40A2-ADC8-BA96ADB624D0}" destId="{D751CDCB-3528-4B93-8DDB-38B76422D44C}" srcOrd="7" destOrd="0" presId="urn:microsoft.com/office/officeart/2005/8/layout/default"/>
    <dgm:cxn modelId="{D73F45B8-76D1-4386-AC1F-FC5904F59537}" type="presParOf" srcId="{DA98A868-7067-40A2-ADC8-BA96ADB624D0}" destId="{44CFE8A8-F76C-4290-A3C7-9A39B1685B92}"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FC5F69-3557-4058-B03A-3E7DA181CE81}">
      <dsp:nvSpPr>
        <dsp:cNvPr id="0" name=""/>
        <dsp:cNvSpPr/>
      </dsp:nvSpPr>
      <dsp:spPr>
        <a:xfrm>
          <a:off x="0" y="45244"/>
          <a:ext cx="1976437" cy="1185862"/>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Personnel &amp; fringe benefits</a:t>
          </a:r>
        </a:p>
      </dsp:txBody>
      <dsp:txXfrm>
        <a:off x="0" y="45244"/>
        <a:ext cx="1976437" cy="1185862"/>
      </dsp:txXfrm>
    </dsp:sp>
    <dsp:sp modelId="{154E07D7-D0B6-4EF6-8950-0844782BE91F}">
      <dsp:nvSpPr>
        <dsp:cNvPr id="0" name=""/>
        <dsp:cNvSpPr/>
      </dsp:nvSpPr>
      <dsp:spPr>
        <a:xfrm>
          <a:off x="2174081" y="45244"/>
          <a:ext cx="1976437" cy="1185862"/>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Travel &amp; Per Diem</a:t>
          </a:r>
        </a:p>
      </dsp:txBody>
      <dsp:txXfrm>
        <a:off x="2174081" y="45244"/>
        <a:ext cx="1976437" cy="1185862"/>
      </dsp:txXfrm>
    </dsp:sp>
    <dsp:sp modelId="{AA331763-A906-45C3-A393-E67EDB479173}">
      <dsp:nvSpPr>
        <dsp:cNvPr id="0" name=""/>
        <dsp:cNvSpPr/>
      </dsp:nvSpPr>
      <dsp:spPr>
        <a:xfrm>
          <a:off x="4348162" y="45244"/>
          <a:ext cx="1976437" cy="1185862"/>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Equipment</a:t>
          </a:r>
        </a:p>
      </dsp:txBody>
      <dsp:txXfrm>
        <a:off x="4348162" y="45244"/>
        <a:ext cx="1976437" cy="1185862"/>
      </dsp:txXfrm>
    </dsp:sp>
    <dsp:sp modelId="{0475D4F4-B13D-475B-9E4A-BD48661CEBCF}">
      <dsp:nvSpPr>
        <dsp:cNvPr id="0" name=""/>
        <dsp:cNvSpPr/>
      </dsp:nvSpPr>
      <dsp:spPr>
        <a:xfrm>
          <a:off x="1087040" y="1428750"/>
          <a:ext cx="1976437" cy="1185862"/>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Supplies</a:t>
          </a:r>
        </a:p>
      </dsp:txBody>
      <dsp:txXfrm>
        <a:off x="1087040" y="1428750"/>
        <a:ext cx="1976437" cy="1185862"/>
      </dsp:txXfrm>
    </dsp:sp>
    <dsp:sp modelId="{44CFE8A8-F76C-4290-A3C7-9A39B1685B92}">
      <dsp:nvSpPr>
        <dsp:cNvPr id="0" name=""/>
        <dsp:cNvSpPr/>
      </dsp:nvSpPr>
      <dsp:spPr>
        <a:xfrm>
          <a:off x="3261121" y="1428750"/>
          <a:ext cx="1976437" cy="1185862"/>
        </a:xfrm>
        <a:prstGeom prst="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Other indirect costs</a:t>
          </a:r>
        </a:p>
      </dsp:txBody>
      <dsp:txXfrm>
        <a:off x="3261121" y="1428750"/>
        <a:ext cx="1976437" cy="118586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0EF623-DE96-412A-9D3D-64F386BC0D0D}" type="datetimeFigureOut">
              <a:rPr lang="en-US" smtClean="0"/>
              <a:t>4/15/2026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5A8BF4-CF03-409A-A4A2-00E64685444C}" type="slidenum">
              <a:rPr lang="en-US" smtClean="0"/>
              <a:t>‹#›</a:t>
            </a:fld>
            <a:endParaRPr lang="en-US" dirty="0"/>
          </a:p>
        </p:txBody>
      </p:sp>
    </p:spTree>
    <p:extLst>
      <p:ext uri="{BB962C8B-B14F-4D97-AF65-F5344CB8AC3E}">
        <p14:creationId xmlns:p14="http://schemas.microsoft.com/office/powerpoint/2010/main" val="3775482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Chelsea</a:t>
            </a:r>
          </a:p>
        </p:txBody>
      </p:sp>
      <p:sp>
        <p:nvSpPr>
          <p:cNvPr id="4" name="Slide Number Placeholder 3"/>
          <p:cNvSpPr>
            <a:spLocks noGrp="1"/>
          </p:cNvSpPr>
          <p:nvPr>
            <p:ph type="sldNum" sz="quarter" idx="5"/>
          </p:nvPr>
        </p:nvSpPr>
        <p:spPr/>
        <p:txBody>
          <a:bodyPr/>
          <a:lstStyle/>
          <a:p>
            <a:fld id="{745A8BF4-CF03-409A-A4A2-00E64685444C}" type="slidenum">
              <a:rPr lang="en-US" smtClean="0"/>
              <a:t>1</a:t>
            </a:fld>
            <a:endParaRPr lang="en-US" dirty="0"/>
          </a:p>
        </p:txBody>
      </p:sp>
    </p:spTree>
    <p:extLst>
      <p:ext uri="{BB962C8B-B14F-4D97-AF65-F5344CB8AC3E}">
        <p14:creationId xmlns:p14="http://schemas.microsoft.com/office/powerpoint/2010/main" val="1616962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Angelina</a:t>
            </a:r>
          </a:p>
          <a:p>
            <a:r>
              <a:rPr lang="en-US" sz="1600" dirty="0"/>
              <a:t>Technical Criteria is based on a scale of up to100 total points.  The application detail and completeness is scored on this criteria.</a:t>
            </a:r>
          </a:p>
        </p:txBody>
      </p:sp>
      <p:sp>
        <p:nvSpPr>
          <p:cNvPr id="4" name="Slide Number Placeholder 3"/>
          <p:cNvSpPr>
            <a:spLocks noGrp="1"/>
          </p:cNvSpPr>
          <p:nvPr>
            <p:ph type="sldNum" sz="quarter" idx="5"/>
          </p:nvPr>
        </p:nvSpPr>
        <p:spPr/>
        <p:txBody>
          <a:bodyPr/>
          <a:lstStyle/>
          <a:p>
            <a:fld id="{745A8BF4-CF03-409A-A4A2-00E64685444C}" type="slidenum">
              <a:rPr lang="en-US" smtClean="0"/>
              <a:t>10</a:t>
            </a:fld>
            <a:endParaRPr lang="en-US" dirty="0"/>
          </a:p>
        </p:txBody>
      </p:sp>
    </p:spTree>
    <p:extLst>
      <p:ext uri="{BB962C8B-B14F-4D97-AF65-F5344CB8AC3E}">
        <p14:creationId xmlns:p14="http://schemas.microsoft.com/office/powerpoint/2010/main" val="882206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i="1" dirty="0"/>
              <a:t>Angelina</a:t>
            </a:r>
          </a:p>
          <a:p>
            <a:r>
              <a:rPr lang="en-US" sz="1600" i="1" dirty="0"/>
              <a:t>Go No/Go milestones can be feasibility, construction, permitting check points.  Missing these milestone deadlines can result in FEMA canceling the project.</a:t>
            </a:r>
          </a:p>
          <a:p>
            <a:endParaRPr lang="en-US" sz="1600" i="1" dirty="0"/>
          </a:p>
          <a:p>
            <a:r>
              <a:rPr lang="en-US" sz="1600" i="1" dirty="0"/>
              <a:t>Go No/Go milestones are not required for projects under the state allocation but are strongly recommended.</a:t>
            </a:r>
          </a:p>
        </p:txBody>
      </p:sp>
      <p:sp>
        <p:nvSpPr>
          <p:cNvPr id="4" name="Slide Number Placeholder 3"/>
          <p:cNvSpPr>
            <a:spLocks noGrp="1"/>
          </p:cNvSpPr>
          <p:nvPr>
            <p:ph type="sldNum" sz="quarter" idx="10"/>
          </p:nvPr>
        </p:nvSpPr>
        <p:spPr/>
        <p:txBody>
          <a:bodyPr/>
          <a:lstStyle/>
          <a:p>
            <a:fld id="{745A8BF4-CF03-409A-A4A2-00E64685444C}" type="slidenum">
              <a:rPr lang="en-US" smtClean="0"/>
              <a:t>11</a:t>
            </a:fld>
            <a:endParaRPr lang="en-US" dirty="0"/>
          </a:p>
        </p:txBody>
      </p:sp>
    </p:spTree>
    <p:extLst>
      <p:ext uri="{BB962C8B-B14F-4D97-AF65-F5344CB8AC3E}">
        <p14:creationId xmlns:p14="http://schemas.microsoft.com/office/powerpoint/2010/main" val="4084310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Angelina</a:t>
            </a:r>
          </a:p>
        </p:txBody>
      </p:sp>
      <p:sp>
        <p:nvSpPr>
          <p:cNvPr id="4" name="Slide Number Placeholder 3"/>
          <p:cNvSpPr>
            <a:spLocks noGrp="1"/>
          </p:cNvSpPr>
          <p:nvPr>
            <p:ph type="sldNum" sz="quarter" idx="10"/>
          </p:nvPr>
        </p:nvSpPr>
        <p:spPr/>
        <p:txBody>
          <a:bodyPr/>
          <a:lstStyle/>
          <a:p>
            <a:fld id="{745A8BF4-CF03-409A-A4A2-00E64685444C}" type="slidenum">
              <a:rPr lang="en-US" smtClean="0"/>
              <a:t>12</a:t>
            </a:fld>
            <a:endParaRPr lang="en-US" dirty="0"/>
          </a:p>
        </p:txBody>
      </p:sp>
    </p:spTree>
    <p:extLst>
      <p:ext uri="{BB962C8B-B14F-4D97-AF65-F5344CB8AC3E}">
        <p14:creationId xmlns:p14="http://schemas.microsoft.com/office/powerpoint/2010/main" val="3007695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Erica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Communication during this time is crucial there is no room for extensions – if a deadline is missed your application will no longer be considered for this funding</a:t>
            </a:r>
          </a:p>
          <a:p>
            <a:endParaRPr lang="en-US" sz="1600" dirty="0"/>
          </a:p>
        </p:txBody>
      </p:sp>
      <p:sp>
        <p:nvSpPr>
          <p:cNvPr id="4" name="Slide Number Placeholder 3"/>
          <p:cNvSpPr>
            <a:spLocks noGrp="1"/>
          </p:cNvSpPr>
          <p:nvPr>
            <p:ph type="sldNum" sz="quarter" idx="5"/>
          </p:nvPr>
        </p:nvSpPr>
        <p:spPr/>
        <p:txBody>
          <a:bodyPr/>
          <a:lstStyle/>
          <a:p>
            <a:fld id="{745A8BF4-CF03-409A-A4A2-00E64685444C}" type="slidenum">
              <a:rPr lang="en-US" smtClean="0"/>
              <a:t>13</a:t>
            </a:fld>
            <a:endParaRPr lang="en-US" dirty="0"/>
          </a:p>
        </p:txBody>
      </p:sp>
    </p:spTree>
    <p:extLst>
      <p:ext uri="{BB962C8B-B14F-4D97-AF65-F5344CB8AC3E}">
        <p14:creationId xmlns:p14="http://schemas.microsoft.com/office/powerpoint/2010/main" val="2208678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Erica</a:t>
            </a:r>
          </a:p>
          <a:p>
            <a:endParaRPr lang="en-US" dirty="0"/>
          </a:p>
        </p:txBody>
      </p:sp>
      <p:sp>
        <p:nvSpPr>
          <p:cNvPr id="4" name="Slide Number Placeholder 3"/>
          <p:cNvSpPr>
            <a:spLocks noGrp="1"/>
          </p:cNvSpPr>
          <p:nvPr>
            <p:ph type="sldNum" sz="quarter" idx="5"/>
          </p:nvPr>
        </p:nvSpPr>
        <p:spPr/>
        <p:txBody>
          <a:bodyPr/>
          <a:lstStyle/>
          <a:p>
            <a:fld id="{745A8BF4-CF03-409A-A4A2-00E64685444C}" type="slidenum">
              <a:rPr lang="en-US" smtClean="0"/>
              <a:t>14</a:t>
            </a:fld>
            <a:endParaRPr lang="en-US" dirty="0"/>
          </a:p>
        </p:txBody>
      </p:sp>
    </p:spTree>
    <p:extLst>
      <p:ext uri="{BB962C8B-B14F-4D97-AF65-F5344CB8AC3E}">
        <p14:creationId xmlns:p14="http://schemas.microsoft.com/office/powerpoint/2010/main" val="757534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Erica</a:t>
            </a:r>
          </a:p>
          <a:p>
            <a:r>
              <a:rPr lang="en-US" dirty="0"/>
              <a:t>POP is 36 months from the award of the grant not each project. </a:t>
            </a:r>
          </a:p>
        </p:txBody>
      </p:sp>
      <p:sp>
        <p:nvSpPr>
          <p:cNvPr id="4" name="Slide Number Placeholder 3"/>
          <p:cNvSpPr>
            <a:spLocks noGrp="1"/>
          </p:cNvSpPr>
          <p:nvPr>
            <p:ph type="sldNum" sz="quarter" idx="5"/>
          </p:nvPr>
        </p:nvSpPr>
        <p:spPr/>
        <p:txBody>
          <a:bodyPr/>
          <a:lstStyle/>
          <a:p>
            <a:fld id="{745A8BF4-CF03-409A-A4A2-00E64685444C}" type="slidenum">
              <a:rPr lang="en-US" smtClean="0"/>
              <a:t>15</a:t>
            </a:fld>
            <a:endParaRPr lang="en-US" dirty="0"/>
          </a:p>
        </p:txBody>
      </p:sp>
    </p:spTree>
    <p:extLst>
      <p:ext uri="{BB962C8B-B14F-4D97-AF65-F5344CB8AC3E}">
        <p14:creationId xmlns:p14="http://schemas.microsoft.com/office/powerpoint/2010/main" val="1053566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Chelsea</a:t>
            </a:r>
          </a:p>
          <a:p>
            <a:r>
              <a:rPr lang="en-US" dirty="0"/>
              <a:t>More resources are available for application development, these are some program resources</a:t>
            </a:r>
          </a:p>
        </p:txBody>
      </p:sp>
      <p:sp>
        <p:nvSpPr>
          <p:cNvPr id="4" name="Slide Number Placeholder 3"/>
          <p:cNvSpPr>
            <a:spLocks noGrp="1"/>
          </p:cNvSpPr>
          <p:nvPr>
            <p:ph type="sldNum" sz="quarter" idx="5"/>
          </p:nvPr>
        </p:nvSpPr>
        <p:spPr/>
        <p:txBody>
          <a:bodyPr/>
          <a:lstStyle/>
          <a:p>
            <a:fld id="{745A8BF4-CF03-409A-A4A2-00E64685444C}" type="slidenum">
              <a:rPr lang="en-US" smtClean="0"/>
              <a:t>16</a:t>
            </a:fld>
            <a:endParaRPr lang="en-US" dirty="0"/>
          </a:p>
        </p:txBody>
      </p:sp>
    </p:spTree>
    <p:extLst>
      <p:ext uri="{BB962C8B-B14F-4D97-AF65-F5344CB8AC3E}">
        <p14:creationId xmlns:p14="http://schemas.microsoft.com/office/powerpoint/2010/main" val="2257700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Chelsea</a:t>
            </a:r>
          </a:p>
        </p:txBody>
      </p:sp>
      <p:sp>
        <p:nvSpPr>
          <p:cNvPr id="4" name="Slide Number Placeholder 3"/>
          <p:cNvSpPr>
            <a:spLocks noGrp="1"/>
          </p:cNvSpPr>
          <p:nvPr>
            <p:ph type="sldNum" sz="quarter" idx="5"/>
          </p:nvPr>
        </p:nvSpPr>
        <p:spPr/>
        <p:txBody>
          <a:bodyPr/>
          <a:lstStyle/>
          <a:p>
            <a:fld id="{745A8BF4-CF03-409A-A4A2-00E64685444C}" type="slidenum">
              <a:rPr lang="en-US" smtClean="0"/>
              <a:t>17</a:t>
            </a:fld>
            <a:endParaRPr lang="en-US" dirty="0"/>
          </a:p>
        </p:txBody>
      </p:sp>
    </p:spTree>
    <p:extLst>
      <p:ext uri="{BB962C8B-B14F-4D97-AF65-F5344CB8AC3E}">
        <p14:creationId xmlns:p14="http://schemas.microsoft.com/office/powerpoint/2010/main" val="2483472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Chelsea</a:t>
            </a:r>
          </a:p>
        </p:txBody>
      </p:sp>
      <p:sp>
        <p:nvSpPr>
          <p:cNvPr id="4" name="Slide Number Placeholder 3"/>
          <p:cNvSpPr>
            <a:spLocks noGrp="1"/>
          </p:cNvSpPr>
          <p:nvPr>
            <p:ph type="sldNum" sz="quarter" idx="10"/>
          </p:nvPr>
        </p:nvSpPr>
        <p:spPr/>
        <p:txBody>
          <a:bodyPr/>
          <a:lstStyle/>
          <a:p>
            <a:fld id="{745A8BF4-CF03-409A-A4A2-00E64685444C}" type="slidenum">
              <a:rPr lang="en-US" smtClean="0"/>
              <a:t>2</a:t>
            </a:fld>
            <a:endParaRPr lang="en-US" dirty="0"/>
          </a:p>
        </p:txBody>
      </p:sp>
    </p:spTree>
    <p:extLst>
      <p:ext uri="{BB962C8B-B14F-4D97-AF65-F5344CB8AC3E}">
        <p14:creationId xmlns:p14="http://schemas.microsoft.com/office/powerpoint/2010/main" val="4228391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a:t>Chelsea</a:t>
            </a:r>
          </a:p>
        </p:txBody>
      </p:sp>
      <p:sp>
        <p:nvSpPr>
          <p:cNvPr id="4" name="Slide Number Placeholder 3"/>
          <p:cNvSpPr>
            <a:spLocks noGrp="1"/>
          </p:cNvSpPr>
          <p:nvPr>
            <p:ph type="sldNum" sz="quarter" idx="10"/>
          </p:nvPr>
        </p:nvSpPr>
        <p:spPr/>
        <p:txBody>
          <a:bodyPr/>
          <a:lstStyle/>
          <a:p>
            <a:fld id="{745A8BF4-CF03-409A-A4A2-00E64685444C}" type="slidenum">
              <a:rPr lang="en-US" smtClean="0"/>
              <a:t>3</a:t>
            </a:fld>
            <a:endParaRPr lang="en-US" dirty="0"/>
          </a:p>
        </p:txBody>
      </p:sp>
    </p:spTree>
    <p:extLst>
      <p:ext uri="{BB962C8B-B14F-4D97-AF65-F5344CB8AC3E}">
        <p14:creationId xmlns:p14="http://schemas.microsoft.com/office/powerpoint/2010/main" val="1780053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Kevin</a:t>
            </a:r>
          </a:p>
        </p:txBody>
      </p:sp>
      <p:sp>
        <p:nvSpPr>
          <p:cNvPr id="4" name="Slide Number Placeholder 3"/>
          <p:cNvSpPr>
            <a:spLocks noGrp="1"/>
          </p:cNvSpPr>
          <p:nvPr>
            <p:ph type="sldNum" sz="quarter" idx="5"/>
          </p:nvPr>
        </p:nvSpPr>
        <p:spPr/>
        <p:txBody>
          <a:bodyPr/>
          <a:lstStyle/>
          <a:p>
            <a:fld id="{745A8BF4-CF03-409A-A4A2-00E64685444C}" type="slidenum">
              <a:rPr lang="en-US" smtClean="0"/>
              <a:t>4</a:t>
            </a:fld>
            <a:endParaRPr lang="en-US" dirty="0"/>
          </a:p>
        </p:txBody>
      </p:sp>
    </p:spTree>
    <p:extLst>
      <p:ext uri="{BB962C8B-B14F-4D97-AF65-F5344CB8AC3E}">
        <p14:creationId xmlns:p14="http://schemas.microsoft.com/office/powerpoint/2010/main" val="1359600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Kevin</a:t>
            </a:r>
          </a:p>
          <a:p>
            <a:r>
              <a:rPr lang="en-US" sz="1600" dirty="0"/>
              <a:t>Pre-award costs – examples are costs incurred for application development, gathering required permits, </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Capability- and Capacity-Building Activities – </a:t>
            </a:r>
            <a:r>
              <a:rPr lang="en-US" sz="1600" dirty="0"/>
              <a:t>activities that directly support infrastructure resilience, such as the adoption, enforcement, and implementation of hazard-resistant building codes.</a:t>
            </a:r>
          </a:p>
          <a:p>
            <a:endParaRPr lang="en-US" sz="1600" dirty="0"/>
          </a:p>
          <a:p>
            <a:r>
              <a:rPr lang="en-US" sz="1600" dirty="0"/>
              <a:t>Hazard Mitigation Projects – Previous BRIC Scoping projects that are ready for construction, Safe rooms, Flood risk reduction, Acquisitions, Wildfire mitigation, Utility resiliency, infrastructure construction projects with a minimum of conceptual designs.</a:t>
            </a:r>
          </a:p>
          <a:p>
            <a:endParaRPr lang="en-US" sz="1600" dirty="0"/>
          </a:p>
          <a:p>
            <a:r>
              <a:rPr lang="en-US" sz="1600" dirty="0"/>
              <a:t>Projects not eligible under this NOFO – Hazard Mitigation Plan Updates, Scoping projects that do not focus on protecting critical infrastructure, phased projects, warning sirens</a:t>
            </a:r>
          </a:p>
        </p:txBody>
      </p:sp>
      <p:sp>
        <p:nvSpPr>
          <p:cNvPr id="4" name="Slide Number Placeholder 3"/>
          <p:cNvSpPr>
            <a:spLocks noGrp="1"/>
          </p:cNvSpPr>
          <p:nvPr>
            <p:ph type="sldNum" sz="quarter" idx="10"/>
          </p:nvPr>
        </p:nvSpPr>
        <p:spPr/>
        <p:txBody>
          <a:bodyPr/>
          <a:lstStyle/>
          <a:p>
            <a:fld id="{745A8BF4-CF03-409A-A4A2-00E64685444C}" type="slidenum">
              <a:rPr lang="en-US" smtClean="0"/>
              <a:t>5</a:t>
            </a:fld>
            <a:endParaRPr lang="en-US" dirty="0"/>
          </a:p>
        </p:txBody>
      </p:sp>
    </p:spTree>
    <p:extLst>
      <p:ext uri="{BB962C8B-B14F-4D97-AF65-F5344CB8AC3E}">
        <p14:creationId xmlns:p14="http://schemas.microsoft.com/office/powerpoint/2010/main" val="3399383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Kevin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HMP – Understanding that some of these plans are going to expire at some point during the duration of this grant, (read first bullet)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BCA – if you need assistance completing a BCA please reach out to your NEMA contact.  NOTE: Engineers need to sign off on professional estimates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err="1">
                <a:solidFill>
                  <a:schemeClr val="tx1"/>
                </a:solidFill>
                <a:latin typeface="+mn-lt"/>
                <a:ea typeface="+mn-ea"/>
                <a:cs typeface="+mn-cs"/>
              </a:rPr>
              <a:t>Subapplicants</a:t>
            </a:r>
            <a:r>
              <a:rPr lang="en-US" sz="1200" b="0" i="0" u="none" strike="noStrike" kern="1200" baseline="0" dirty="0">
                <a:solidFill>
                  <a:schemeClr val="tx1"/>
                </a:solidFill>
                <a:latin typeface="+mn-lt"/>
                <a:ea typeface="+mn-ea"/>
                <a:cs typeface="+mn-cs"/>
              </a:rPr>
              <a:t>/subrecipients must submit short bios and resumes. This should include the type of entity, organizational leadership, and board members along with both the names and addresses of the individuals. Resumes are subject to approval. 	</a:t>
            </a:r>
          </a:p>
          <a:p>
            <a:pPr marL="0" indent="0">
              <a:buFont typeface="Arial" panose="020B0604020202020204" pitchFamily="34" charset="0"/>
              <a:buNone/>
            </a:pPr>
            <a:endParaRPr lang="en-US" sz="16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45A8BF4-CF03-409A-A4A2-00E64685444C}" type="slidenum">
              <a:rPr lang="en-US" smtClean="0"/>
              <a:t>6</a:t>
            </a:fld>
            <a:endParaRPr lang="en-US"/>
          </a:p>
        </p:txBody>
      </p:sp>
    </p:spTree>
    <p:extLst>
      <p:ext uri="{BB962C8B-B14F-4D97-AF65-F5344CB8AC3E}">
        <p14:creationId xmlns:p14="http://schemas.microsoft.com/office/powerpoint/2010/main" val="2497529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B0F0"/>
                </a:solidFill>
                <a:highlight>
                  <a:srgbClr val="FFFF00"/>
                </a:highlight>
              </a:rPr>
              <a:t>Alyssa</a:t>
            </a:r>
          </a:p>
        </p:txBody>
      </p:sp>
      <p:sp>
        <p:nvSpPr>
          <p:cNvPr id="4" name="Slide Number Placeholder 3"/>
          <p:cNvSpPr>
            <a:spLocks noGrp="1"/>
          </p:cNvSpPr>
          <p:nvPr>
            <p:ph type="sldNum" sz="quarter" idx="10"/>
          </p:nvPr>
        </p:nvSpPr>
        <p:spPr/>
        <p:txBody>
          <a:bodyPr/>
          <a:lstStyle/>
          <a:p>
            <a:fld id="{745A8BF4-CF03-409A-A4A2-00E64685444C}" type="slidenum">
              <a:rPr lang="en-US" smtClean="0"/>
              <a:t>7</a:t>
            </a:fld>
            <a:endParaRPr lang="en-US"/>
          </a:p>
        </p:txBody>
      </p:sp>
    </p:spTree>
    <p:extLst>
      <p:ext uri="{BB962C8B-B14F-4D97-AF65-F5344CB8AC3E}">
        <p14:creationId xmlns:p14="http://schemas.microsoft.com/office/powerpoint/2010/main" val="2919909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210050"/>
          </a:xfrm>
        </p:spPr>
        <p:txBody>
          <a:bodyPr/>
          <a:lstStyle/>
          <a:p>
            <a:r>
              <a:rPr lang="en-US" dirty="0"/>
              <a:t>Alyssa</a:t>
            </a:r>
          </a:p>
        </p:txBody>
      </p:sp>
      <p:sp>
        <p:nvSpPr>
          <p:cNvPr id="4" name="Slide Number Placeholder 3"/>
          <p:cNvSpPr>
            <a:spLocks noGrp="1"/>
          </p:cNvSpPr>
          <p:nvPr>
            <p:ph type="sldNum" sz="quarter" idx="5"/>
          </p:nvPr>
        </p:nvSpPr>
        <p:spPr/>
        <p:txBody>
          <a:bodyPr/>
          <a:lstStyle/>
          <a:p>
            <a:fld id="{745A8BF4-CF03-409A-A4A2-00E64685444C}" type="slidenum">
              <a:rPr lang="en-US" smtClean="0"/>
              <a:t>8</a:t>
            </a:fld>
            <a:endParaRPr lang="en-US" dirty="0"/>
          </a:p>
        </p:txBody>
      </p:sp>
    </p:spTree>
    <p:extLst>
      <p:ext uri="{BB962C8B-B14F-4D97-AF65-F5344CB8AC3E}">
        <p14:creationId xmlns:p14="http://schemas.microsoft.com/office/powerpoint/2010/main" val="525612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u="none" dirty="0"/>
              <a:t>Alyssa</a:t>
            </a:r>
          </a:p>
          <a:p>
            <a:r>
              <a:rPr lang="en-US" sz="1600" u="none" dirty="0"/>
              <a:t>National Competition – these applications are competing nation wide for this funding.  Applications must be extensive, detailed and complete to ensure the application is competitive in the eyes of reviews across the nation.</a:t>
            </a:r>
          </a:p>
        </p:txBody>
      </p:sp>
      <p:sp>
        <p:nvSpPr>
          <p:cNvPr id="4" name="Slide Number Placeholder 3"/>
          <p:cNvSpPr>
            <a:spLocks noGrp="1"/>
          </p:cNvSpPr>
          <p:nvPr>
            <p:ph type="sldNum" sz="quarter" idx="5"/>
          </p:nvPr>
        </p:nvSpPr>
        <p:spPr/>
        <p:txBody>
          <a:bodyPr/>
          <a:lstStyle/>
          <a:p>
            <a:fld id="{745A8BF4-CF03-409A-A4A2-00E64685444C}" type="slidenum">
              <a:rPr lang="en-US" smtClean="0"/>
              <a:t>9</a:t>
            </a:fld>
            <a:endParaRPr lang="en-US" dirty="0"/>
          </a:p>
        </p:txBody>
      </p:sp>
    </p:spTree>
    <p:extLst>
      <p:ext uri="{BB962C8B-B14F-4D97-AF65-F5344CB8AC3E}">
        <p14:creationId xmlns:p14="http://schemas.microsoft.com/office/powerpoint/2010/main" val="3867272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8B0684-373C-4BC1-A54A-FAFF94BEF5EE}" type="datetime1">
              <a:rPr lang="en-US" smtClean="0"/>
              <a:t>4/15/2026</a:t>
            </a:fld>
            <a:endParaRPr lang="en-US" dirty="0"/>
          </a:p>
        </p:txBody>
      </p:sp>
      <p:sp>
        <p:nvSpPr>
          <p:cNvPr id="5" name="Footer Placeholder 4"/>
          <p:cNvSpPr>
            <a:spLocks noGrp="1"/>
          </p:cNvSpPr>
          <p:nvPr>
            <p:ph type="ftr" sz="quarter" idx="11"/>
          </p:nvPr>
        </p:nvSpPr>
        <p:spPr/>
        <p:txBody>
          <a:bodyPr/>
          <a:lstStyle/>
          <a:p>
            <a:r>
              <a:rPr lang="en-US"/>
              <a:t>NEMA HMGP Acquisitions Updated May 2020</a:t>
            </a:r>
            <a:endParaRPr lang="en-US" dirty="0"/>
          </a:p>
        </p:txBody>
      </p:sp>
      <p:sp>
        <p:nvSpPr>
          <p:cNvPr id="6" name="Slide Number Placeholder 5"/>
          <p:cNvSpPr>
            <a:spLocks noGrp="1"/>
          </p:cNvSpPr>
          <p:nvPr>
            <p:ph type="sldNum" sz="quarter" idx="12"/>
          </p:nvPr>
        </p:nvSpPr>
        <p:spPr/>
        <p:txBody>
          <a:bodyPr/>
          <a:lstStyle/>
          <a:p>
            <a:fld id="{9EDB6E7E-896E-4FA5-B572-569619D81C84}" type="slidenum">
              <a:rPr lang="en-US" smtClean="0"/>
              <a:t>‹#›</a:t>
            </a:fld>
            <a:endParaRPr lang="en-US" dirty="0"/>
          </a:p>
        </p:txBody>
      </p:sp>
    </p:spTree>
    <p:extLst>
      <p:ext uri="{BB962C8B-B14F-4D97-AF65-F5344CB8AC3E}">
        <p14:creationId xmlns:p14="http://schemas.microsoft.com/office/powerpoint/2010/main" val="3050706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1F4C1A-C3F7-4012-95E1-207A504351DE}" type="datetime1">
              <a:rPr lang="en-US" smtClean="0"/>
              <a:t>4/15/2026</a:t>
            </a:fld>
            <a:endParaRPr lang="en-US" dirty="0"/>
          </a:p>
        </p:txBody>
      </p:sp>
      <p:sp>
        <p:nvSpPr>
          <p:cNvPr id="6" name="Footer Placeholder 5"/>
          <p:cNvSpPr>
            <a:spLocks noGrp="1"/>
          </p:cNvSpPr>
          <p:nvPr>
            <p:ph type="ftr" sz="quarter" idx="11"/>
          </p:nvPr>
        </p:nvSpPr>
        <p:spPr/>
        <p:txBody>
          <a:bodyPr/>
          <a:lstStyle/>
          <a:p>
            <a:r>
              <a:rPr lang="en-US"/>
              <a:t>NEMA HMGP Acquisitions Updated May 2020</a:t>
            </a:r>
            <a:endParaRPr lang="en-US" dirty="0"/>
          </a:p>
        </p:txBody>
      </p:sp>
      <p:sp>
        <p:nvSpPr>
          <p:cNvPr id="7" name="Slide Number Placeholder 6"/>
          <p:cNvSpPr>
            <a:spLocks noGrp="1"/>
          </p:cNvSpPr>
          <p:nvPr>
            <p:ph type="sldNum" sz="quarter" idx="12"/>
          </p:nvPr>
        </p:nvSpPr>
        <p:spPr/>
        <p:txBody>
          <a:bodyPr/>
          <a:lstStyle/>
          <a:p>
            <a:fld id="{9EDB6E7E-896E-4FA5-B572-569619D81C84}" type="slidenum">
              <a:rPr lang="en-US" smtClean="0"/>
              <a:t>‹#›</a:t>
            </a:fld>
            <a:endParaRPr lang="en-US" dirty="0"/>
          </a:p>
        </p:txBody>
      </p:sp>
    </p:spTree>
    <p:extLst>
      <p:ext uri="{BB962C8B-B14F-4D97-AF65-F5344CB8AC3E}">
        <p14:creationId xmlns:p14="http://schemas.microsoft.com/office/powerpoint/2010/main" val="116921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7C8500F-8D97-4D9D-9AB8-9988DD4F217F}" type="datetime1">
              <a:rPr lang="en-US" smtClean="0"/>
              <a:t>4/15/2026</a:t>
            </a:fld>
            <a:endParaRPr lang="en-US" dirty="0"/>
          </a:p>
        </p:txBody>
      </p:sp>
      <p:sp>
        <p:nvSpPr>
          <p:cNvPr id="6" name="Footer Placeholder 5"/>
          <p:cNvSpPr>
            <a:spLocks noGrp="1"/>
          </p:cNvSpPr>
          <p:nvPr>
            <p:ph type="ftr" sz="quarter" idx="11"/>
          </p:nvPr>
        </p:nvSpPr>
        <p:spPr/>
        <p:txBody>
          <a:bodyPr/>
          <a:lstStyle/>
          <a:p>
            <a:r>
              <a:rPr lang="en-US"/>
              <a:t>NEMA HMGP Acquisitions Updated May 2020</a:t>
            </a:r>
            <a:endParaRPr lang="en-US" dirty="0"/>
          </a:p>
        </p:txBody>
      </p:sp>
      <p:sp>
        <p:nvSpPr>
          <p:cNvPr id="7" name="Slide Number Placeholder 6"/>
          <p:cNvSpPr>
            <a:spLocks noGrp="1"/>
          </p:cNvSpPr>
          <p:nvPr>
            <p:ph type="sldNum" sz="quarter" idx="12"/>
          </p:nvPr>
        </p:nvSpPr>
        <p:spPr/>
        <p:txBody>
          <a:bodyPr/>
          <a:lstStyle/>
          <a:p>
            <a:fld id="{9EDB6E7E-896E-4FA5-B572-569619D81C84}" type="slidenum">
              <a:rPr lang="en-US" smtClean="0"/>
              <a:t>‹#›</a:t>
            </a:fld>
            <a:endParaRPr lang="en-US" dirty="0"/>
          </a:p>
        </p:txBody>
      </p:sp>
    </p:spTree>
    <p:extLst>
      <p:ext uri="{BB962C8B-B14F-4D97-AF65-F5344CB8AC3E}">
        <p14:creationId xmlns:p14="http://schemas.microsoft.com/office/powerpoint/2010/main" val="1736085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B94A14-7B15-41F4-AA8F-036E8C083DE7}" type="datetime1">
              <a:rPr lang="en-US" smtClean="0"/>
              <a:t>4/15/2026</a:t>
            </a:fld>
            <a:endParaRPr lang="en-US" dirty="0"/>
          </a:p>
        </p:txBody>
      </p:sp>
      <p:sp>
        <p:nvSpPr>
          <p:cNvPr id="5" name="Footer Placeholder 4"/>
          <p:cNvSpPr>
            <a:spLocks noGrp="1"/>
          </p:cNvSpPr>
          <p:nvPr>
            <p:ph type="ftr" sz="quarter" idx="11"/>
          </p:nvPr>
        </p:nvSpPr>
        <p:spPr/>
        <p:txBody>
          <a:bodyPr/>
          <a:lstStyle/>
          <a:p>
            <a:r>
              <a:rPr lang="en-US"/>
              <a:t>NEMA HMGP Acquisitions Updated May 2020</a:t>
            </a:r>
            <a:endParaRPr lang="en-US" dirty="0"/>
          </a:p>
        </p:txBody>
      </p:sp>
      <p:sp>
        <p:nvSpPr>
          <p:cNvPr id="6" name="Slide Number Placeholder 5"/>
          <p:cNvSpPr>
            <a:spLocks noGrp="1"/>
          </p:cNvSpPr>
          <p:nvPr>
            <p:ph type="sldNum" sz="quarter" idx="12"/>
          </p:nvPr>
        </p:nvSpPr>
        <p:spPr/>
        <p:txBody>
          <a:bodyPr/>
          <a:lstStyle/>
          <a:p>
            <a:fld id="{9EDB6E7E-896E-4FA5-B572-569619D81C84}" type="slidenum">
              <a:rPr lang="en-US" smtClean="0"/>
              <a:t>‹#›</a:t>
            </a:fld>
            <a:endParaRPr lang="en-US" dirty="0"/>
          </a:p>
        </p:txBody>
      </p:sp>
    </p:spTree>
    <p:extLst>
      <p:ext uri="{BB962C8B-B14F-4D97-AF65-F5344CB8AC3E}">
        <p14:creationId xmlns:p14="http://schemas.microsoft.com/office/powerpoint/2010/main" val="2661081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633D1E-EF24-453E-90C1-58C5C1FF008A}" type="datetime1">
              <a:rPr lang="en-US" smtClean="0"/>
              <a:t>4/15/2026</a:t>
            </a:fld>
            <a:endParaRPr lang="en-US" dirty="0"/>
          </a:p>
        </p:txBody>
      </p:sp>
      <p:sp>
        <p:nvSpPr>
          <p:cNvPr id="5" name="Footer Placeholder 4"/>
          <p:cNvSpPr>
            <a:spLocks noGrp="1"/>
          </p:cNvSpPr>
          <p:nvPr>
            <p:ph type="ftr" sz="quarter" idx="11"/>
          </p:nvPr>
        </p:nvSpPr>
        <p:spPr/>
        <p:txBody>
          <a:bodyPr/>
          <a:lstStyle/>
          <a:p>
            <a:r>
              <a:rPr lang="en-US"/>
              <a:t>NEMA HMGP Acquisitions Updated May 2020</a:t>
            </a:r>
            <a:endParaRPr lang="en-US" dirty="0"/>
          </a:p>
        </p:txBody>
      </p:sp>
      <p:sp>
        <p:nvSpPr>
          <p:cNvPr id="6" name="Slide Number Placeholder 5"/>
          <p:cNvSpPr>
            <a:spLocks noGrp="1"/>
          </p:cNvSpPr>
          <p:nvPr>
            <p:ph type="sldNum" sz="quarter" idx="12"/>
          </p:nvPr>
        </p:nvSpPr>
        <p:spPr/>
        <p:txBody>
          <a:bodyPr/>
          <a:lstStyle/>
          <a:p>
            <a:fld id="{9EDB6E7E-896E-4FA5-B572-569619D81C84}" type="slidenum">
              <a:rPr lang="en-US" smtClean="0"/>
              <a:t>‹#›</a:t>
            </a:fld>
            <a:endParaRPr lang="en-US" dirty="0"/>
          </a:p>
        </p:txBody>
      </p:sp>
    </p:spTree>
    <p:extLst>
      <p:ext uri="{BB962C8B-B14F-4D97-AF65-F5344CB8AC3E}">
        <p14:creationId xmlns:p14="http://schemas.microsoft.com/office/powerpoint/2010/main" val="3500387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Content Placeholder 2"/>
          <p:cNvSpPr>
            <a:spLocks noGrp="1"/>
          </p:cNvSpPr>
          <p:nvPr>
            <p:ph idx="1"/>
          </p:nvPr>
        </p:nvSpPr>
        <p:spPr/>
        <p:txBody>
          <a:bodyPr/>
          <a:lstStyle>
            <a:lvl1pPr>
              <a:lnSpc>
                <a:spcPct val="100000"/>
              </a:lnSpc>
              <a:defRPr>
                <a:solidFill>
                  <a:srgbClr val="4D4D4F"/>
                </a:solidFill>
              </a:defRPr>
            </a:lvl1pPr>
            <a:lvl2pPr>
              <a:lnSpc>
                <a:spcPct val="100000"/>
              </a:lnSpc>
              <a:defRPr>
                <a:solidFill>
                  <a:srgbClr val="4D4D4F"/>
                </a:solidFill>
              </a:defRPr>
            </a:lvl2pPr>
            <a:lvl3pPr>
              <a:lnSpc>
                <a:spcPct val="100000"/>
              </a:lnSpc>
              <a:defRPr>
                <a:solidFill>
                  <a:srgbClr val="4D4D4F"/>
                </a:solidFill>
              </a:defRPr>
            </a:lvl3pPr>
            <a:lvl4pPr>
              <a:lnSpc>
                <a:spcPct val="100000"/>
              </a:lnSpc>
              <a:defRPr>
                <a:solidFill>
                  <a:srgbClr val="4D4D4F"/>
                </a:solidFill>
              </a:defRPr>
            </a:lvl4pPr>
            <a:lvl5pPr>
              <a:lnSpc>
                <a:spcPct val="100000"/>
              </a:lnSpc>
              <a:defRPr>
                <a:solidFill>
                  <a:srgbClr val="4D4D4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3203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Content Placeholder 2"/>
          <p:cNvSpPr>
            <a:spLocks noGrp="1"/>
          </p:cNvSpPr>
          <p:nvPr>
            <p:ph idx="1"/>
          </p:nvPr>
        </p:nvSpPr>
        <p:spPr/>
        <p:txBody>
          <a:bodyPr/>
          <a:lstStyle>
            <a:lvl1pPr marL="0" indent="0">
              <a:lnSpc>
                <a:spcPct val="100000"/>
              </a:lnSpc>
              <a:spcBef>
                <a:spcPts val="600"/>
              </a:spcBef>
              <a:buNone/>
              <a:defRPr>
                <a:solidFill>
                  <a:srgbClr val="4D4D4F"/>
                </a:solidFill>
              </a:defRPr>
            </a:lvl1pPr>
            <a:lvl2pPr marL="457200" indent="0">
              <a:lnSpc>
                <a:spcPct val="100000"/>
              </a:lnSpc>
              <a:buNone/>
              <a:defRPr>
                <a:solidFill>
                  <a:srgbClr val="4D4D4F"/>
                </a:solidFill>
              </a:defRPr>
            </a:lvl2pPr>
            <a:lvl3pPr marL="914400" indent="0">
              <a:lnSpc>
                <a:spcPct val="100000"/>
              </a:lnSpc>
              <a:buNone/>
              <a:defRPr>
                <a:solidFill>
                  <a:srgbClr val="4D4D4F"/>
                </a:solidFill>
              </a:defRPr>
            </a:lvl3pPr>
            <a:lvl4pPr marL="1371600" indent="0">
              <a:lnSpc>
                <a:spcPct val="100000"/>
              </a:lnSpc>
              <a:buNone/>
              <a:defRPr>
                <a:solidFill>
                  <a:srgbClr val="4D4D4F"/>
                </a:solidFill>
              </a:defRPr>
            </a:lvl4pPr>
            <a:lvl5pPr marL="1828800" indent="0">
              <a:lnSpc>
                <a:spcPct val="100000"/>
              </a:lnSpc>
              <a:buNone/>
              <a:defRPr>
                <a:solidFill>
                  <a:srgbClr val="4D4D4F"/>
                </a:solidFill>
              </a:defRPr>
            </a:lvl5pPr>
          </a:lstStyle>
          <a:p>
            <a:pPr lvl="0"/>
            <a:r>
              <a:rPr lang="en-US" dirty="0"/>
              <a:t>Edit Master text styles</a:t>
            </a:r>
          </a:p>
        </p:txBody>
      </p:sp>
    </p:spTree>
    <p:extLst>
      <p:ext uri="{BB962C8B-B14F-4D97-AF65-F5344CB8AC3E}">
        <p14:creationId xmlns:p14="http://schemas.microsoft.com/office/powerpoint/2010/main" val="3339430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Content Placeholder 2"/>
          <p:cNvSpPr>
            <a:spLocks noGrp="1"/>
          </p:cNvSpPr>
          <p:nvPr>
            <p:ph sz="half" idx="1"/>
          </p:nvPr>
        </p:nvSpPr>
        <p:spPr>
          <a:xfrm>
            <a:off x="628650" y="1521151"/>
            <a:ext cx="3867150" cy="442672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21151"/>
            <a:ext cx="3867150" cy="442672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4199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Content Placeholder 2"/>
          <p:cNvSpPr>
            <a:spLocks noGrp="1"/>
          </p:cNvSpPr>
          <p:nvPr>
            <p:ph sz="half" idx="1"/>
          </p:nvPr>
        </p:nvSpPr>
        <p:spPr>
          <a:xfrm>
            <a:off x="628650" y="1521151"/>
            <a:ext cx="3867150" cy="442672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0"/>
          </p:nvPr>
        </p:nvSpPr>
        <p:spPr>
          <a:xfrm>
            <a:off x="4579938" y="1520825"/>
            <a:ext cx="3935412" cy="3460750"/>
          </a:xfrm>
        </p:spPr>
        <p:txBody>
          <a:bodyPr/>
          <a:lstStyle>
            <a:lvl1pPr marL="0" indent="0">
              <a:buNone/>
              <a:defRPr/>
            </a:lvl1pPr>
          </a:lstStyle>
          <a:p>
            <a:endParaRPr lang="en-US" dirty="0"/>
          </a:p>
        </p:txBody>
      </p:sp>
      <p:sp>
        <p:nvSpPr>
          <p:cNvPr id="8" name="Text Placeholder 7"/>
          <p:cNvSpPr>
            <a:spLocks noGrp="1"/>
          </p:cNvSpPr>
          <p:nvPr>
            <p:ph type="body" sz="quarter" idx="11" hasCustomPrompt="1"/>
          </p:nvPr>
        </p:nvSpPr>
        <p:spPr>
          <a:xfrm>
            <a:off x="4579938" y="4981575"/>
            <a:ext cx="3935412" cy="966788"/>
          </a:xfrm>
        </p:spPr>
        <p:txBody>
          <a:bodyPr>
            <a:normAutofit/>
          </a:bodyPr>
          <a:lstStyle>
            <a:lvl1pPr marL="0" indent="0" algn="r">
              <a:lnSpc>
                <a:spcPct val="100000"/>
              </a:lnSpc>
              <a:spcBef>
                <a:spcPts val="600"/>
              </a:spcBef>
              <a:buNone/>
              <a:defRPr sz="2000"/>
            </a:lvl1pPr>
          </a:lstStyle>
          <a:p>
            <a:pPr lvl="0"/>
            <a:r>
              <a:rPr lang="en-US" dirty="0"/>
              <a:t>Photo Caption</a:t>
            </a:r>
          </a:p>
        </p:txBody>
      </p:sp>
    </p:spTree>
    <p:extLst>
      <p:ext uri="{BB962C8B-B14F-4D97-AF65-F5344CB8AC3E}">
        <p14:creationId xmlns:p14="http://schemas.microsoft.com/office/powerpoint/2010/main" val="3464301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543251"/>
            <a:ext cx="3868737" cy="47355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30238" y="2132910"/>
            <a:ext cx="3868737" cy="38235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539713"/>
            <a:ext cx="3887788" cy="477094"/>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0" y="2129372"/>
            <a:ext cx="3887788" cy="382704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28650" y="365125"/>
            <a:ext cx="7886700" cy="1062023"/>
          </a:xfrm>
        </p:spPr>
        <p:txBody>
          <a:bodyPr/>
          <a:lstStyle/>
          <a:p>
            <a:r>
              <a:rPr lang="en-US" dirty="0"/>
              <a:t>Click to edit Master title</a:t>
            </a:r>
          </a:p>
        </p:txBody>
      </p:sp>
    </p:spTree>
    <p:extLst>
      <p:ext uri="{BB962C8B-B14F-4D97-AF65-F5344CB8AC3E}">
        <p14:creationId xmlns:p14="http://schemas.microsoft.com/office/powerpoint/2010/main" val="2444837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Tree>
    <p:extLst>
      <p:ext uri="{BB962C8B-B14F-4D97-AF65-F5344CB8AC3E}">
        <p14:creationId xmlns:p14="http://schemas.microsoft.com/office/powerpoint/2010/main" val="2322956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000" b="1">
                <a:solidFill>
                  <a:srgbClr val="00607F"/>
                </a:solidFill>
                <a:latin typeface="Arial" panose="020B0604020202020204" pitchFamily="34" charset="0"/>
                <a:cs typeface="Arial" panose="020B0604020202020204" pitchFamily="34" charset="0"/>
              </a:defRPr>
            </a:lvl1pPr>
          </a:lstStyle>
          <a:p>
            <a:r>
              <a:rPr lang="en-US" dirty="0"/>
              <a:t>HEADLINE</a:t>
            </a:r>
          </a:p>
        </p:txBody>
      </p:sp>
      <p:sp>
        <p:nvSpPr>
          <p:cNvPr id="3" name="Content Placeholder 2"/>
          <p:cNvSpPr>
            <a:spLocks noGrp="1"/>
          </p:cNvSpPr>
          <p:nvPr>
            <p:ph idx="1" hasCustomPrompt="1"/>
          </p:nvPr>
        </p:nvSpPr>
        <p:spPr/>
        <p:txBody>
          <a:bodyPr>
            <a:normAutofit/>
          </a:bodyPr>
          <a:lstStyle>
            <a:lvl1pPr>
              <a:defRPr sz="1800">
                <a:solidFill>
                  <a:srgbClr val="00607F"/>
                </a:solidFill>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Body Text</a:t>
            </a:r>
          </a:p>
        </p:txBody>
      </p:sp>
      <p:sp>
        <p:nvSpPr>
          <p:cNvPr id="4" name="Date Placeholder 3"/>
          <p:cNvSpPr>
            <a:spLocks noGrp="1"/>
          </p:cNvSpPr>
          <p:nvPr>
            <p:ph type="dt" sz="half" idx="10"/>
          </p:nvPr>
        </p:nvSpPr>
        <p:spPr/>
        <p:txBody>
          <a:bodyPr/>
          <a:lstStyle/>
          <a:p>
            <a:fld id="{19715DF6-BF4D-4439-AF65-867561F5C506}" type="datetime1">
              <a:rPr lang="en-US" smtClean="0"/>
              <a:t>4/15/2026</a:t>
            </a:fld>
            <a:endParaRPr lang="en-US" dirty="0"/>
          </a:p>
        </p:txBody>
      </p:sp>
      <p:sp>
        <p:nvSpPr>
          <p:cNvPr id="5" name="Footer Placeholder 4"/>
          <p:cNvSpPr>
            <a:spLocks noGrp="1"/>
          </p:cNvSpPr>
          <p:nvPr>
            <p:ph type="ftr" sz="quarter" idx="11"/>
          </p:nvPr>
        </p:nvSpPr>
        <p:spPr/>
        <p:txBody>
          <a:bodyPr/>
          <a:lstStyle/>
          <a:p>
            <a:r>
              <a:rPr lang="en-US"/>
              <a:t>NEMA HMGP Acquisitions Updated May 2020</a:t>
            </a:r>
            <a:endParaRPr lang="en-US" dirty="0"/>
          </a:p>
        </p:txBody>
      </p:sp>
      <p:sp>
        <p:nvSpPr>
          <p:cNvPr id="6" name="Slide Number Placeholder 5"/>
          <p:cNvSpPr>
            <a:spLocks noGrp="1"/>
          </p:cNvSpPr>
          <p:nvPr>
            <p:ph type="sldNum" sz="quarter" idx="12"/>
          </p:nvPr>
        </p:nvSpPr>
        <p:spPr/>
        <p:txBody>
          <a:bodyPr/>
          <a:lstStyle/>
          <a:p>
            <a:fld id="{9EDB6E7E-896E-4FA5-B572-569619D81C84}" type="slidenum">
              <a:rPr lang="en-US" smtClean="0"/>
              <a:t>‹#›</a:t>
            </a:fld>
            <a:endParaRPr lang="en-US" dirty="0"/>
          </a:p>
        </p:txBody>
      </p:sp>
    </p:spTree>
    <p:extLst>
      <p:ext uri="{BB962C8B-B14F-4D97-AF65-F5344CB8AC3E}">
        <p14:creationId xmlns:p14="http://schemas.microsoft.com/office/powerpoint/2010/main" val="3587150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912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dirty="0"/>
              <a:t>Click to edit Master title</a:t>
            </a:r>
          </a:p>
        </p:txBody>
      </p:sp>
      <p:sp>
        <p:nvSpPr>
          <p:cNvPr id="3" name="Content Placeholder 2"/>
          <p:cNvSpPr>
            <a:spLocks noGrp="1"/>
          </p:cNvSpPr>
          <p:nvPr>
            <p:ph idx="1"/>
          </p:nvPr>
        </p:nvSpPr>
        <p:spPr>
          <a:xfrm>
            <a:off x="3887788" y="987425"/>
            <a:ext cx="4629150" cy="4873625"/>
          </a:xfrm>
        </p:spPr>
        <p:txBody>
          <a:bodyPr/>
          <a:lstStyle>
            <a:lvl1pPr>
              <a:lnSpc>
                <a:spcPct val="100000"/>
              </a:lnSpc>
              <a:defRPr sz="3200">
                <a:latin typeface="+mn-lt"/>
              </a:defRPr>
            </a:lvl1pPr>
            <a:lvl2pPr>
              <a:lnSpc>
                <a:spcPct val="100000"/>
              </a:lnSpc>
              <a:defRPr sz="2800">
                <a:latin typeface="+mn-lt"/>
              </a:defRPr>
            </a:lvl2pPr>
            <a:lvl3pPr>
              <a:lnSpc>
                <a:spcPct val="100000"/>
              </a:lnSpc>
              <a:defRPr sz="2400">
                <a:latin typeface="+mn-lt"/>
              </a:defRPr>
            </a:lvl3pPr>
            <a:lvl4pPr>
              <a:lnSpc>
                <a:spcPct val="100000"/>
              </a:lnSpc>
              <a:defRPr sz="2000">
                <a:latin typeface="+mn-lt"/>
              </a:defRPr>
            </a:lvl4pPr>
            <a:lvl5pPr>
              <a:lnSpc>
                <a:spcPct val="100000"/>
              </a:lnSpc>
              <a:defRPr sz="2000">
                <a:latin typeface="+mn-lt"/>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lnSpc>
                <a:spcPct val="10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274851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dirty="0"/>
              <a:t>Click to edit Master title</a:t>
            </a:r>
          </a:p>
        </p:txBody>
      </p:sp>
      <p:sp>
        <p:nvSpPr>
          <p:cNvPr id="3" name="Picture Placeholder 2"/>
          <p:cNvSpPr>
            <a:spLocks noGrp="1"/>
          </p:cNvSpPr>
          <p:nvPr>
            <p:ph type="pic" idx="1"/>
          </p:nvPr>
        </p:nvSpPr>
        <p:spPr>
          <a:xfrm>
            <a:off x="3887788" y="987425"/>
            <a:ext cx="4629150" cy="4873625"/>
          </a:xfrm>
        </p:spPr>
        <p:txBody>
          <a:bodyPr/>
          <a:lstStyle>
            <a:lvl1pPr marL="0" indent="0">
              <a:lnSpc>
                <a:spcPct val="100000"/>
              </a:lnSpc>
              <a:spcBef>
                <a:spcPts val="600"/>
              </a:spcBef>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lnSpc>
                <a:spcPct val="10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175416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A8D288-9BB4-496A-9464-7FDFF896995D}" type="datetime1">
              <a:rPr lang="en-US" smtClean="0"/>
              <a:t>4/15/2026</a:t>
            </a:fld>
            <a:endParaRPr lang="en-US" dirty="0"/>
          </a:p>
        </p:txBody>
      </p:sp>
      <p:sp>
        <p:nvSpPr>
          <p:cNvPr id="4" name="Footer Placeholder 3"/>
          <p:cNvSpPr>
            <a:spLocks noGrp="1"/>
          </p:cNvSpPr>
          <p:nvPr>
            <p:ph type="ftr" sz="quarter" idx="11"/>
          </p:nvPr>
        </p:nvSpPr>
        <p:spPr/>
        <p:txBody>
          <a:bodyPr/>
          <a:lstStyle/>
          <a:p>
            <a:r>
              <a:rPr lang="en-US"/>
              <a:t>NEMA HMGP Acquisitions Updated May 2020</a:t>
            </a:r>
            <a:endParaRPr lang="en-US" dirty="0"/>
          </a:p>
        </p:txBody>
      </p:sp>
      <p:sp>
        <p:nvSpPr>
          <p:cNvPr id="5" name="Slide Number Placeholder 4"/>
          <p:cNvSpPr>
            <a:spLocks noGrp="1"/>
          </p:cNvSpPr>
          <p:nvPr>
            <p:ph type="sldNum" sz="quarter" idx="12"/>
          </p:nvPr>
        </p:nvSpPr>
        <p:spPr/>
        <p:txBody>
          <a:bodyPr/>
          <a:lstStyle/>
          <a:p>
            <a:fld id="{9EDB6E7E-896E-4FA5-B572-569619D81C84}" type="slidenum">
              <a:rPr lang="en-US" smtClean="0"/>
              <a:t>‹#›</a:t>
            </a:fld>
            <a:endParaRPr lang="en-US" dirty="0"/>
          </a:p>
        </p:txBody>
      </p:sp>
    </p:spTree>
    <p:extLst>
      <p:ext uri="{BB962C8B-B14F-4D97-AF65-F5344CB8AC3E}">
        <p14:creationId xmlns:p14="http://schemas.microsoft.com/office/powerpoint/2010/main" val="675030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A9525C-2CB6-4F88-B602-27C3767D0056}" type="datetime1">
              <a:rPr lang="en-US" smtClean="0"/>
              <a:t>4/15/2026</a:t>
            </a:fld>
            <a:endParaRPr lang="en-US" dirty="0"/>
          </a:p>
        </p:txBody>
      </p:sp>
      <p:sp>
        <p:nvSpPr>
          <p:cNvPr id="4" name="Footer Placeholder 3"/>
          <p:cNvSpPr>
            <a:spLocks noGrp="1"/>
          </p:cNvSpPr>
          <p:nvPr>
            <p:ph type="ftr" sz="quarter" idx="11"/>
          </p:nvPr>
        </p:nvSpPr>
        <p:spPr/>
        <p:txBody>
          <a:bodyPr/>
          <a:lstStyle/>
          <a:p>
            <a:r>
              <a:rPr lang="en-US"/>
              <a:t>NEMA HMGP Acquisitions Updated May 2020</a:t>
            </a:r>
            <a:endParaRPr lang="en-US" dirty="0"/>
          </a:p>
        </p:txBody>
      </p:sp>
      <p:sp>
        <p:nvSpPr>
          <p:cNvPr id="5" name="Slide Number Placeholder 4"/>
          <p:cNvSpPr>
            <a:spLocks noGrp="1"/>
          </p:cNvSpPr>
          <p:nvPr>
            <p:ph type="sldNum" sz="quarter" idx="12"/>
          </p:nvPr>
        </p:nvSpPr>
        <p:spPr/>
        <p:txBody>
          <a:bodyPr/>
          <a:lstStyle/>
          <a:p>
            <a:fld id="{9EDB6E7E-896E-4FA5-B572-569619D81C84}" type="slidenum">
              <a:rPr lang="en-US" smtClean="0"/>
              <a:t>‹#›</a:t>
            </a:fld>
            <a:endParaRPr lang="en-US" dirty="0"/>
          </a:p>
        </p:txBody>
      </p:sp>
    </p:spTree>
    <p:extLst>
      <p:ext uri="{BB962C8B-B14F-4D97-AF65-F5344CB8AC3E}">
        <p14:creationId xmlns:p14="http://schemas.microsoft.com/office/powerpoint/2010/main" val="1436835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4A9A43-2541-477E-9ADE-2AE93988E684}" type="datetime1">
              <a:rPr lang="en-US" smtClean="0"/>
              <a:t>4/15/2026</a:t>
            </a:fld>
            <a:endParaRPr lang="en-US" dirty="0"/>
          </a:p>
        </p:txBody>
      </p:sp>
      <p:sp>
        <p:nvSpPr>
          <p:cNvPr id="5" name="Footer Placeholder 4"/>
          <p:cNvSpPr>
            <a:spLocks noGrp="1"/>
          </p:cNvSpPr>
          <p:nvPr>
            <p:ph type="ftr" sz="quarter" idx="11"/>
          </p:nvPr>
        </p:nvSpPr>
        <p:spPr/>
        <p:txBody>
          <a:bodyPr/>
          <a:lstStyle/>
          <a:p>
            <a:r>
              <a:rPr lang="en-US"/>
              <a:t>NEMA HMGP Acquisitions Updated May 2020</a:t>
            </a:r>
            <a:endParaRPr lang="en-US" dirty="0"/>
          </a:p>
        </p:txBody>
      </p:sp>
      <p:sp>
        <p:nvSpPr>
          <p:cNvPr id="6" name="Slide Number Placeholder 5"/>
          <p:cNvSpPr>
            <a:spLocks noGrp="1"/>
          </p:cNvSpPr>
          <p:nvPr>
            <p:ph type="sldNum" sz="quarter" idx="12"/>
          </p:nvPr>
        </p:nvSpPr>
        <p:spPr/>
        <p:txBody>
          <a:bodyPr/>
          <a:lstStyle/>
          <a:p>
            <a:fld id="{9EDB6E7E-896E-4FA5-B572-569619D81C84}" type="slidenum">
              <a:rPr lang="en-US" smtClean="0"/>
              <a:t>‹#›</a:t>
            </a:fld>
            <a:endParaRPr lang="en-US" dirty="0"/>
          </a:p>
        </p:txBody>
      </p:sp>
    </p:spTree>
    <p:extLst>
      <p:ext uri="{BB962C8B-B14F-4D97-AF65-F5344CB8AC3E}">
        <p14:creationId xmlns:p14="http://schemas.microsoft.com/office/powerpoint/2010/main" val="3393867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B9E1F8-4CDD-4B4D-B8D9-C7FAB019B678}" type="datetime1">
              <a:rPr lang="en-US" smtClean="0"/>
              <a:t>4/15/2026</a:t>
            </a:fld>
            <a:endParaRPr lang="en-US" dirty="0"/>
          </a:p>
        </p:txBody>
      </p:sp>
      <p:sp>
        <p:nvSpPr>
          <p:cNvPr id="6" name="Footer Placeholder 5"/>
          <p:cNvSpPr>
            <a:spLocks noGrp="1"/>
          </p:cNvSpPr>
          <p:nvPr>
            <p:ph type="ftr" sz="quarter" idx="11"/>
          </p:nvPr>
        </p:nvSpPr>
        <p:spPr/>
        <p:txBody>
          <a:bodyPr/>
          <a:lstStyle/>
          <a:p>
            <a:r>
              <a:rPr lang="en-US"/>
              <a:t>NEMA HMGP Acquisitions Updated May 2020</a:t>
            </a:r>
            <a:endParaRPr lang="en-US" dirty="0"/>
          </a:p>
        </p:txBody>
      </p:sp>
      <p:sp>
        <p:nvSpPr>
          <p:cNvPr id="7" name="Slide Number Placeholder 6"/>
          <p:cNvSpPr>
            <a:spLocks noGrp="1"/>
          </p:cNvSpPr>
          <p:nvPr>
            <p:ph type="sldNum" sz="quarter" idx="12"/>
          </p:nvPr>
        </p:nvSpPr>
        <p:spPr/>
        <p:txBody>
          <a:bodyPr/>
          <a:lstStyle/>
          <a:p>
            <a:fld id="{9EDB6E7E-896E-4FA5-B572-569619D81C84}" type="slidenum">
              <a:rPr lang="en-US" smtClean="0"/>
              <a:t>‹#›</a:t>
            </a:fld>
            <a:endParaRPr lang="en-US" dirty="0"/>
          </a:p>
        </p:txBody>
      </p:sp>
    </p:spTree>
    <p:extLst>
      <p:ext uri="{BB962C8B-B14F-4D97-AF65-F5344CB8AC3E}">
        <p14:creationId xmlns:p14="http://schemas.microsoft.com/office/powerpoint/2010/main" val="331269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BF19C4-3C7F-4E2B-B976-B1FAAE4F6013}" type="datetime1">
              <a:rPr lang="en-US" smtClean="0"/>
              <a:t>4/15/2026</a:t>
            </a:fld>
            <a:endParaRPr lang="en-US" dirty="0"/>
          </a:p>
        </p:txBody>
      </p:sp>
      <p:sp>
        <p:nvSpPr>
          <p:cNvPr id="8" name="Footer Placeholder 7"/>
          <p:cNvSpPr>
            <a:spLocks noGrp="1"/>
          </p:cNvSpPr>
          <p:nvPr>
            <p:ph type="ftr" sz="quarter" idx="11"/>
          </p:nvPr>
        </p:nvSpPr>
        <p:spPr/>
        <p:txBody>
          <a:bodyPr/>
          <a:lstStyle/>
          <a:p>
            <a:r>
              <a:rPr lang="en-US"/>
              <a:t>NEMA HMGP Acquisitions Updated May 2020</a:t>
            </a:r>
            <a:endParaRPr lang="en-US" dirty="0"/>
          </a:p>
        </p:txBody>
      </p:sp>
      <p:sp>
        <p:nvSpPr>
          <p:cNvPr id="9" name="Slide Number Placeholder 8"/>
          <p:cNvSpPr>
            <a:spLocks noGrp="1"/>
          </p:cNvSpPr>
          <p:nvPr>
            <p:ph type="sldNum" sz="quarter" idx="12"/>
          </p:nvPr>
        </p:nvSpPr>
        <p:spPr/>
        <p:txBody>
          <a:bodyPr/>
          <a:lstStyle/>
          <a:p>
            <a:fld id="{9EDB6E7E-896E-4FA5-B572-569619D81C84}" type="slidenum">
              <a:rPr lang="en-US" smtClean="0"/>
              <a:t>‹#›</a:t>
            </a:fld>
            <a:endParaRPr lang="en-US" dirty="0"/>
          </a:p>
        </p:txBody>
      </p:sp>
    </p:spTree>
    <p:extLst>
      <p:ext uri="{BB962C8B-B14F-4D97-AF65-F5344CB8AC3E}">
        <p14:creationId xmlns:p14="http://schemas.microsoft.com/office/powerpoint/2010/main" val="3971531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6BC7C8-3E54-43EE-ACBA-6BE14F4C9C35}" type="datetime1">
              <a:rPr lang="en-US" smtClean="0"/>
              <a:t>4/15/2026</a:t>
            </a:fld>
            <a:endParaRPr lang="en-US" dirty="0"/>
          </a:p>
        </p:txBody>
      </p:sp>
      <p:sp>
        <p:nvSpPr>
          <p:cNvPr id="4" name="Footer Placeholder 3"/>
          <p:cNvSpPr>
            <a:spLocks noGrp="1"/>
          </p:cNvSpPr>
          <p:nvPr>
            <p:ph type="ftr" sz="quarter" idx="11"/>
          </p:nvPr>
        </p:nvSpPr>
        <p:spPr/>
        <p:txBody>
          <a:bodyPr/>
          <a:lstStyle/>
          <a:p>
            <a:r>
              <a:rPr lang="en-US"/>
              <a:t>NEMA HMGP Acquisitions Updated May 2020</a:t>
            </a:r>
            <a:endParaRPr lang="en-US" dirty="0"/>
          </a:p>
        </p:txBody>
      </p:sp>
      <p:sp>
        <p:nvSpPr>
          <p:cNvPr id="5" name="Slide Number Placeholder 4"/>
          <p:cNvSpPr>
            <a:spLocks noGrp="1"/>
          </p:cNvSpPr>
          <p:nvPr>
            <p:ph type="sldNum" sz="quarter" idx="12"/>
          </p:nvPr>
        </p:nvSpPr>
        <p:spPr/>
        <p:txBody>
          <a:bodyPr/>
          <a:lstStyle/>
          <a:p>
            <a:fld id="{9EDB6E7E-896E-4FA5-B572-569619D81C84}" type="slidenum">
              <a:rPr lang="en-US" smtClean="0"/>
              <a:t>‹#›</a:t>
            </a:fld>
            <a:endParaRPr lang="en-US" dirty="0"/>
          </a:p>
        </p:txBody>
      </p:sp>
    </p:spTree>
    <p:extLst>
      <p:ext uri="{BB962C8B-B14F-4D97-AF65-F5344CB8AC3E}">
        <p14:creationId xmlns:p14="http://schemas.microsoft.com/office/powerpoint/2010/main" val="4264107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15ED52D-1138-4D9A-840D-F054BBB1CA0F}" type="datetime1">
              <a:rPr lang="en-US" smtClean="0"/>
              <a:t>4/15/2026</a:t>
            </a:fld>
            <a:endParaRPr lang="en-US" dirty="0"/>
          </a:p>
        </p:txBody>
      </p:sp>
      <p:sp>
        <p:nvSpPr>
          <p:cNvPr id="6" name="Footer Placeholder 5"/>
          <p:cNvSpPr>
            <a:spLocks noGrp="1"/>
          </p:cNvSpPr>
          <p:nvPr>
            <p:ph type="ftr" sz="quarter" idx="11"/>
          </p:nvPr>
        </p:nvSpPr>
        <p:spPr/>
        <p:txBody>
          <a:bodyPr/>
          <a:lstStyle/>
          <a:p>
            <a:r>
              <a:rPr lang="en-US"/>
              <a:t>NEMA HMGP Acquisitions Updated May 2020</a:t>
            </a:r>
            <a:endParaRPr lang="en-US" dirty="0"/>
          </a:p>
        </p:txBody>
      </p:sp>
      <p:sp>
        <p:nvSpPr>
          <p:cNvPr id="7" name="Slide Number Placeholder 6"/>
          <p:cNvSpPr>
            <a:spLocks noGrp="1"/>
          </p:cNvSpPr>
          <p:nvPr>
            <p:ph type="sldNum" sz="quarter" idx="12"/>
          </p:nvPr>
        </p:nvSpPr>
        <p:spPr/>
        <p:txBody>
          <a:bodyPr/>
          <a:lstStyle/>
          <a:p>
            <a:fld id="{9EDB6E7E-896E-4FA5-B572-569619D81C84}" type="slidenum">
              <a:rPr lang="en-US" smtClean="0"/>
              <a:t>‹#›</a:t>
            </a:fld>
            <a:endParaRPr lang="en-US" dirty="0"/>
          </a:p>
        </p:txBody>
      </p:sp>
    </p:spTree>
    <p:extLst>
      <p:ext uri="{BB962C8B-B14F-4D97-AF65-F5344CB8AC3E}">
        <p14:creationId xmlns:p14="http://schemas.microsoft.com/office/powerpoint/2010/main" val="1873640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2.png"/><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C33F10-DD1B-4557-B7AA-FC8DFBD1AA22}" type="datetime1">
              <a:rPr lang="en-US" smtClean="0"/>
              <a:t>4/15/2026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NEMA HMGP Acquisitions Updated May 2020</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6E7E-896E-4FA5-B572-569619D81C84}" type="slidenum">
              <a:rPr lang="en-US" smtClean="0"/>
              <a:t>‹#›</a:t>
            </a:fld>
            <a:endParaRPr lang="en-US" dirty="0"/>
          </a:p>
        </p:txBody>
      </p:sp>
    </p:spTree>
    <p:extLst>
      <p:ext uri="{BB962C8B-B14F-4D97-AF65-F5344CB8AC3E}">
        <p14:creationId xmlns:p14="http://schemas.microsoft.com/office/powerpoint/2010/main" val="2263945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062023"/>
          </a:xfrm>
          <a:prstGeom prst="rect">
            <a:avLst/>
          </a:prstGeom>
        </p:spPr>
        <p:txBody>
          <a:bodyPr vert="horz" lIns="91440" tIns="45720" rIns="91440" bIns="45720" rtlCol="0" anchor="ctr">
            <a:normAutofit/>
          </a:bodyPr>
          <a:lstStyle/>
          <a:p>
            <a:r>
              <a:rPr lang="en-US" dirty="0"/>
              <a:t>Click to edit Master title</a:t>
            </a:r>
          </a:p>
        </p:txBody>
      </p:sp>
      <p:sp>
        <p:nvSpPr>
          <p:cNvPr id="3" name="Text Placeholder 2"/>
          <p:cNvSpPr>
            <a:spLocks noGrp="1"/>
          </p:cNvSpPr>
          <p:nvPr>
            <p:ph type="body" idx="1"/>
          </p:nvPr>
        </p:nvSpPr>
        <p:spPr>
          <a:xfrm>
            <a:off x="628650" y="1529697"/>
            <a:ext cx="7886700" cy="438399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CDCAC1-DE34-4EAD-9B7C-F99A05677A96}" type="datetimeFigureOut">
              <a:rPr lang="en-US" smtClean="0"/>
              <a:t>4/15/2026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66E82B-B88A-4C4A-97B5-B0852736210C}" type="slidenum">
              <a:rPr lang="en-US" smtClean="0"/>
              <a:t>‹#›</a:t>
            </a:fld>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0" y="6175249"/>
            <a:ext cx="9144000" cy="682751"/>
          </a:xfrm>
          <a:prstGeom prst="rect">
            <a:avLst/>
          </a:prstGeom>
        </p:spPr>
      </p:pic>
    </p:spTree>
    <p:extLst>
      <p:ext uri="{BB962C8B-B14F-4D97-AF65-F5344CB8AC3E}">
        <p14:creationId xmlns:p14="http://schemas.microsoft.com/office/powerpoint/2010/main" val="280126235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Lst>
  <p:txStyles>
    <p:titleStyle>
      <a:lvl1pPr algn="ctr"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tmp"/><Relationship Id="rId5" Type="http://schemas.openxmlformats.org/officeDocument/2006/relationships/image" Target="../media/image10.tmp"/><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hyperlink" Target="https://nema.nebraska.gov/hazard-mitigation-assistance-grants.php"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hyperlink" Target="mailto:femago@fema.dhs.gov" TargetMode="External"/><Relationship Id="rId3" Type="http://schemas.openxmlformats.org/officeDocument/2006/relationships/slideLayout" Target="../slideLayouts/slideLayout2.xml"/><Relationship Id="rId7" Type="http://schemas.openxmlformats.org/officeDocument/2006/relationships/hyperlink" Target="https://www.fema.gov/grants/guidance-tools/fema-go/assistance-firefighters-grants"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go.fema.gov/login?redirect=/" TargetMode="External"/><Relationship Id="rId5" Type="http://schemas.openxmlformats.org/officeDocument/2006/relationships/hyperlink" Target="https://nema.nebraska.gov/hazard-mitigation-assistance-grants.php" TargetMode="External"/><Relationship Id="rId4" Type="http://schemas.openxmlformats.org/officeDocument/2006/relationships/notesSlide" Target="../notesSlides/notesSlide14.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hyperlink" Target="fema.gov/grants/mitigation/building-resilient-infrastructure-communities" TargetMode="External"/><Relationship Id="rId3" Type="http://schemas.openxmlformats.org/officeDocument/2006/relationships/slideLayout" Target="../slideLayouts/slideLayout2.xml"/><Relationship Id="rId7" Type="http://schemas.openxmlformats.org/officeDocument/2006/relationships/hyperlink" Target="https://www.fema.gov/grants/mitigation/cost-share-webinar" TargetMode="External"/><Relationship Id="rId12"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fema.gov/grants/mitigation/hazard-mitigation-assistance-guidance" TargetMode="External"/><Relationship Id="rId11" Type="http://schemas.microsoft.com/office/2007/relationships/hdphoto" Target="../media/hdphoto1.wdp"/><Relationship Id="rId5" Type="http://schemas.openxmlformats.org/officeDocument/2006/relationships/hyperlink" Target="https://www.fema.gov/grants/mitigation/building-resilient-infrastructure-communities/resources" TargetMode="External"/><Relationship Id="rId10" Type="http://schemas.openxmlformats.org/officeDocument/2006/relationships/image" Target="../media/image14.png"/><Relationship Id="rId4" Type="http://schemas.openxmlformats.org/officeDocument/2006/relationships/notesSlide" Target="../notesSlides/notesSlide16.xml"/><Relationship Id="rId9" Type="http://schemas.openxmlformats.org/officeDocument/2006/relationships/hyperlink" Target="https://hazards.fema.gov/nri/"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mailto:chelsea.harris@Nebraska.gov" TargetMode="External"/><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mailto:nema.hazardmitigation@nebraska.gov" TargetMode="External"/><Relationship Id="rId12" Type="http://schemas.microsoft.com/office/2007/relationships/hdphoto" Target="../media/hdphoto2.wdp"/><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Angelina.allen@nebraska.gov" TargetMode="External"/><Relationship Id="rId11" Type="http://schemas.openxmlformats.org/officeDocument/2006/relationships/image" Target="../media/image15.png"/><Relationship Id="rId5" Type="http://schemas.openxmlformats.org/officeDocument/2006/relationships/hyperlink" Target="mailto:Erica.wertz@nebraska.gov" TargetMode="External"/><Relationship Id="rId10" Type="http://schemas.openxmlformats.org/officeDocument/2006/relationships/hyperlink" Target="mailto:alyssa.grosse@nebraska.gov" TargetMode="External"/><Relationship Id="rId4" Type="http://schemas.openxmlformats.org/officeDocument/2006/relationships/notesSlide" Target="../notesSlides/notesSlide17.xml"/><Relationship Id="rId9" Type="http://schemas.openxmlformats.org/officeDocument/2006/relationships/hyperlink" Target="mailto:erica.wertz@nebraska.gov"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eg"/><Relationship Id="rId5" Type="http://schemas.openxmlformats.org/officeDocument/2006/relationships/image" Target="../media/image6.tmp"/><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tmp"/><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8.xml"/><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logo&#10;&#10;Description automatically generated">
            <a:extLst>
              <a:ext uri="{FF2B5EF4-FFF2-40B4-BE49-F238E27FC236}">
                <a16:creationId xmlns:a16="http://schemas.microsoft.com/office/drawing/2014/main" id="{44DDA44C-35BD-4653-9B5C-CA4BEBF30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1841" y="673265"/>
            <a:ext cx="3860317" cy="876190"/>
          </a:xfrm>
          <a:prstGeom prst="rect">
            <a:avLst/>
          </a:prstGeom>
        </p:spPr>
      </p:pic>
      <p:sp>
        <p:nvSpPr>
          <p:cNvPr id="10" name="Title 9">
            <a:extLst>
              <a:ext uri="{FF2B5EF4-FFF2-40B4-BE49-F238E27FC236}">
                <a16:creationId xmlns:a16="http://schemas.microsoft.com/office/drawing/2014/main" id="{BD3FCA6D-D369-483F-B898-4AC0B878F75D}"/>
              </a:ext>
            </a:extLst>
          </p:cNvPr>
          <p:cNvSpPr>
            <a:spLocks noGrp="1"/>
          </p:cNvSpPr>
          <p:nvPr>
            <p:ph type="ctrTitle"/>
          </p:nvPr>
        </p:nvSpPr>
        <p:spPr/>
        <p:txBody>
          <a:bodyPr/>
          <a:lstStyle/>
          <a:p>
            <a:r>
              <a:rPr lang="en-US" dirty="0"/>
              <a:t>2024/2025 Notice Of Funding Opportunity</a:t>
            </a:r>
          </a:p>
        </p:txBody>
      </p:sp>
      <p:sp>
        <p:nvSpPr>
          <p:cNvPr id="11" name="Subtitle 10">
            <a:extLst>
              <a:ext uri="{FF2B5EF4-FFF2-40B4-BE49-F238E27FC236}">
                <a16:creationId xmlns:a16="http://schemas.microsoft.com/office/drawing/2014/main" id="{880FDD4D-D4DA-468A-9D63-A175C4731F03}"/>
              </a:ext>
            </a:extLst>
          </p:cNvPr>
          <p:cNvSpPr>
            <a:spLocks noGrp="1"/>
          </p:cNvSpPr>
          <p:nvPr>
            <p:ph type="subTitle" idx="1"/>
          </p:nvPr>
        </p:nvSpPr>
        <p:spPr/>
        <p:txBody>
          <a:bodyPr/>
          <a:lstStyle/>
          <a:p>
            <a:r>
              <a:rPr lang="en-US" dirty="0"/>
              <a:t>Building Resilient Infrastructure and Communities (BRIC)</a:t>
            </a:r>
          </a:p>
        </p:txBody>
      </p:sp>
      <p:pic>
        <p:nvPicPr>
          <p:cNvPr id="13" name="Audio 12">
            <a:hlinkClick r:id="" action="ppaction://media"/>
            <a:extLst>
              <a:ext uri="{FF2B5EF4-FFF2-40B4-BE49-F238E27FC236}">
                <a16:creationId xmlns:a16="http://schemas.microsoft.com/office/drawing/2014/main" id="{213D707E-60FF-8CB0-9ABB-A176D8899BC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50221174"/>
      </p:ext>
    </p:extLst>
  </p:cSld>
  <p:clrMapOvr>
    <a:masterClrMapping/>
  </p:clrMapOvr>
  <mc:AlternateContent xmlns:mc="http://schemas.openxmlformats.org/markup-compatibility/2006" xmlns:p14="http://schemas.microsoft.com/office/powerpoint/2010/main">
    <mc:Choice Requires="p14">
      <p:transition spd="slow" p14:dur="2000" advTm="9881"/>
    </mc:Choice>
    <mc:Fallback xmlns="">
      <p:transition spd="slow" advTm="9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368C90-57D5-422A-9E8A-D8004DCED9C6}"/>
              </a:ext>
            </a:extLst>
          </p:cNvPr>
          <p:cNvSpPr>
            <a:spLocks noGrp="1"/>
          </p:cNvSpPr>
          <p:nvPr>
            <p:ph type="title"/>
          </p:nvPr>
        </p:nvSpPr>
        <p:spPr>
          <a:xfrm>
            <a:off x="152400" y="126746"/>
            <a:ext cx="8229600" cy="1025198"/>
          </a:xfrm>
        </p:spPr>
        <p:txBody>
          <a:bodyPr anchor="ctr">
            <a:normAutofit/>
          </a:bodyPr>
          <a:lstStyle/>
          <a:p>
            <a:pPr algn="l"/>
            <a:r>
              <a:rPr lang="en-US" b="0" dirty="0">
                <a:latin typeface="Trebuchet MS" panose="020B0603020202020204" pitchFamily="34" charset="0"/>
              </a:rPr>
              <a:t>NATIONAL COMPETITION – TECHNICAL CRITERIA </a:t>
            </a:r>
          </a:p>
        </p:txBody>
      </p:sp>
      <p:sp>
        <p:nvSpPr>
          <p:cNvPr id="6" name="Slide Number Placeholder 5">
            <a:extLst>
              <a:ext uri="{FF2B5EF4-FFF2-40B4-BE49-F238E27FC236}">
                <a16:creationId xmlns:a16="http://schemas.microsoft.com/office/drawing/2014/main" id="{426796F4-51B2-4504-A258-32AB86B1F1B9}"/>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9EDB6E7E-896E-4FA5-B572-569619D81C84}" type="slidenum">
              <a:rPr lang="en-US" smtClean="0"/>
              <a:pPr>
                <a:spcAft>
                  <a:spcPts val="600"/>
                </a:spcAft>
              </a:pPr>
              <a:t>10</a:t>
            </a:fld>
            <a:endParaRPr lang="en-US" dirty="0"/>
          </a:p>
        </p:txBody>
      </p:sp>
      <p:sp>
        <p:nvSpPr>
          <p:cNvPr id="10" name="TextBox 9">
            <a:extLst>
              <a:ext uri="{FF2B5EF4-FFF2-40B4-BE49-F238E27FC236}">
                <a16:creationId xmlns:a16="http://schemas.microsoft.com/office/drawing/2014/main" id="{01D785F3-4F80-4A4A-A316-C13C7BB6B59E}"/>
              </a:ext>
            </a:extLst>
          </p:cNvPr>
          <p:cNvSpPr txBox="1"/>
          <p:nvPr/>
        </p:nvSpPr>
        <p:spPr>
          <a:xfrm>
            <a:off x="137327" y="1151944"/>
            <a:ext cx="26670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Subapplicants should screen their potential projects for competitiveness based on the 2024 HMA Guidance and the BRIC NOFO.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criteria must be addressed</a:t>
            </a:r>
          </a:p>
        </p:txBody>
      </p:sp>
      <p:pic>
        <p:nvPicPr>
          <p:cNvPr id="4" name="Picture 3">
            <a:extLst>
              <a:ext uri="{FF2B5EF4-FFF2-40B4-BE49-F238E27FC236}">
                <a16:creationId xmlns:a16="http://schemas.microsoft.com/office/drawing/2014/main" id="{9FC2CEF9-FC9E-97F7-3FEE-02AC40CE5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989" y="1066800"/>
            <a:ext cx="5510811" cy="966380"/>
          </a:xfrm>
          <a:prstGeom prst="rect">
            <a:avLst/>
          </a:prstGeom>
        </p:spPr>
      </p:pic>
      <p:pic>
        <p:nvPicPr>
          <p:cNvPr id="11" name="Picture 10">
            <a:extLst>
              <a:ext uri="{FF2B5EF4-FFF2-40B4-BE49-F238E27FC236}">
                <a16:creationId xmlns:a16="http://schemas.microsoft.com/office/drawing/2014/main" id="{4C976D19-C1DF-0D65-8435-DF6D7DDE8368}"/>
              </a:ext>
            </a:extLst>
          </p:cNvPr>
          <p:cNvPicPr>
            <a:picLocks noChangeAspect="1"/>
          </p:cNvPicPr>
          <p:nvPr/>
        </p:nvPicPr>
        <p:blipFill>
          <a:blip r:embed="rId6">
            <a:extLst>
              <a:ext uri="{28A0092B-C50C-407E-A947-70E740481C1C}">
                <a14:useLocalDpi xmlns:a14="http://schemas.microsoft.com/office/drawing/2010/main" val="0"/>
              </a:ext>
            </a:extLst>
          </a:blip>
          <a:srcRect b="44287"/>
          <a:stretch>
            <a:fillRect/>
          </a:stretch>
        </p:blipFill>
        <p:spPr>
          <a:xfrm>
            <a:off x="3175989" y="2033181"/>
            <a:ext cx="5551605" cy="3758020"/>
          </a:xfrm>
          <a:prstGeom prst="rect">
            <a:avLst/>
          </a:prstGeom>
        </p:spPr>
      </p:pic>
      <p:pic>
        <p:nvPicPr>
          <p:cNvPr id="3" name="Audio 2">
            <a:hlinkClick r:id="" action="ppaction://media"/>
            <a:extLst>
              <a:ext uri="{FF2B5EF4-FFF2-40B4-BE49-F238E27FC236}">
                <a16:creationId xmlns:a16="http://schemas.microsoft.com/office/drawing/2014/main" id="{C3595644-A7EE-36B4-3AC8-1B1F7A9045C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39846666"/>
      </p:ext>
    </p:extLst>
  </p:cSld>
  <p:clrMapOvr>
    <a:masterClrMapping/>
  </p:clrMapOvr>
  <mc:AlternateContent xmlns:mc="http://schemas.openxmlformats.org/markup-compatibility/2006" xmlns:p14="http://schemas.microsoft.com/office/powerpoint/2010/main">
    <mc:Choice Requires="p14">
      <p:transition spd="slow" p14:dur="2000" advTm="33124"/>
    </mc:Choice>
    <mc:Fallback xmlns="">
      <p:transition spd="slow" advTm="33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E7CE9-1F1B-4DF2-9D89-4130AC704696}"/>
              </a:ext>
            </a:extLst>
          </p:cNvPr>
          <p:cNvSpPr>
            <a:spLocks noGrp="1"/>
          </p:cNvSpPr>
          <p:nvPr>
            <p:ph type="title"/>
          </p:nvPr>
        </p:nvSpPr>
        <p:spPr>
          <a:xfrm>
            <a:off x="78165" y="178996"/>
            <a:ext cx="8229600" cy="1143000"/>
          </a:xfrm>
        </p:spPr>
        <p:txBody>
          <a:bodyPr anchor="ctr">
            <a:normAutofit/>
          </a:bodyPr>
          <a:lstStyle/>
          <a:p>
            <a:pPr algn="l"/>
            <a:r>
              <a:rPr lang="en-US" sz="2800" dirty="0">
                <a:solidFill>
                  <a:srgbClr val="00607F"/>
                </a:solidFill>
                <a:latin typeface="Trebuchet MS" panose="020B0603020202020204" pitchFamily="34" charset="0"/>
              </a:rPr>
              <a:t>NATIONAL COMPETITION – GO/NO-GO MILESTONES</a:t>
            </a:r>
          </a:p>
        </p:txBody>
      </p:sp>
      <p:sp>
        <p:nvSpPr>
          <p:cNvPr id="5" name="Slide Number Placeholder 4">
            <a:extLst>
              <a:ext uri="{FF2B5EF4-FFF2-40B4-BE49-F238E27FC236}">
                <a16:creationId xmlns:a16="http://schemas.microsoft.com/office/drawing/2014/main" id="{CB231F6F-650E-4C66-8C94-F9974AF4D4EB}"/>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9EDB6E7E-896E-4FA5-B572-569619D81C84}" type="slidenum">
              <a:rPr lang="en-US" smtClean="0"/>
              <a:pPr>
                <a:spcAft>
                  <a:spcPts val="600"/>
                </a:spcAft>
              </a:pPr>
              <a:t>11</a:t>
            </a:fld>
            <a:endParaRPr lang="en-US"/>
          </a:p>
        </p:txBody>
      </p:sp>
      <p:sp>
        <p:nvSpPr>
          <p:cNvPr id="18" name="TextBox 17">
            <a:extLst>
              <a:ext uri="{FF2B5EF4-FFF2-40B4-BE49-F238E27FC236}">
                <a16:creationId xmlns:a16="http://schemas.microsoft.com/office/drawing/2014/main" id="{9DB11AC9-B0E0-493A-9E28-B924062B1ABD}"/>
              </a:ext>
            </a:extLst>
          </p:cNvPr>
          <p:cNvSpPr txBox="1"/>
          <p:nvPr/>
        </p:nvSpPr>
        <p:spPr>
          <a:xfrm>
            <a:off x="5181600" y="1447800"/>
            <a:ext cx="3276600"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t>The subapplicant must identify at least one or more Go/No-Go milestones in the work schedule for mitigation activities that FEMA will review and approve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Does not apply to projects under the state allocation</a:t>
            </a:r>
          </a:p>
        </p:txBody>
      </p:sp>
      <p:pic>
        <p:nvPicPr>
          <p:cNvPr id="1032" name="Picture 8" descr="Square Bumper Sticker Car Decal ...">
            <a:extLst>
              <a:ext uri="{FF2B5EF4-FFF2-40B4-BE49-F238E27FC236}">
                <a16:creationId xmlns:a16="http://schemas.microsoft.com/office/drawing/2014/main" id="{A9BB2B7A-F3A9-F05C-D98F-0181FFC6A4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604" t="15866" r="15642" b="15381"/>
          <a:stretch>
            <a:fillRect/>
          </a:stretch>
        </p:blipFill>
        <p:spPr bwMode="auto">
          <a:xfrm>
            <a:off x="2137824" y="3124200"/>
            <a:ext cx="2752725" cy="27527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o | Monopoly Wiki | Fandom">
            <a:extLst>
              <a:ext uri="{FF2B5EF4-FFF2-40B4-BE49-F238E27FC236}">
                <a16:creationId xmlns:a16="http://schemas.microsoft.com/office/drawing/2014/main" id="{F897061E-C445-7EE8-B86C-8EB319592D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321996"/>
            <a:ext cx="2528349" cy="25171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97045EB-4F58-4DE4-ED1F-C19C7D8F55DB}"/>
              </a:ext>
            </a:extLst>
          </p:cNvPr>
          <p:cNvSpPr/>
          <p:nvPr/>
        </p:nvSpPr>
        <p:spPr>
          <a:xfrm rot="19133693">
            <a:off x="571426" y="1752232"/>
            <a:ext cx="1154942" cy="610337"/>
          </a:xfrm>
          <a:prstGeom prst="rect">
            <a:avLst/>
          </a:prstGeom>
          <a:solidFill>
            <a:srgbClr val="C7F9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5A3A069B-E161-92EE-5BE5-B1ACE692C28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65072184"/>
      </p:ext>
    </p:extLst>
  </p:cSld>
  <p:clrMapOvr>
    <a:masterClrMapping/>
  </p:clrMapOvr>
  <mc:AlternateContent xmlns:mc="http://schemas.openxmlformats.org/markup-compatibility/2006" xmlns:p14="http://schemas.microsoft.com/office/powerpoint/2010/main">
    <mc:Choice Requires="p14">
      <p:transition spd="slow" p14:dur="2000" advTm="35737"/>
    </mc:Choice>
    <mc:Fallback xmlns="">
      <p:transition spd="slow" advTm="35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C5041D-1C98-449B-9B3E-4E311ADC1873}"/>
              </a:ext>
            </a:extLst>
          </p:cNvPr>
          <p:cNvSpPr>
            <a:spLocks noGrp="1"/>
          </p:cNvSpPr>
          <p:nvPr>
            <p:ph type="title"/>
          </p:nvPr>
        </p:nvSpPr>
        <p:spPr>
          <a:xfrm>
            <a:off x="482455" y="228600"/>
            <a:ext cx="8229600" cy="1143000"/>
          </a:xfrm>
        </p:spPr>
        <p:txBody>
          <a:bodyPr/>
          <a:lstStyle/>
          <a:p>
            <a:pPr algn="l"/>
            <a:r>
              <a:rPr lang="en-US" b="0" dirty="0">
                <a:latin typeface="Trebuchet MS" panose="020B0603020202020204" pitchFamily="34" charset="0"/>
              </a:rPr>
              <a:t>NEMA BRIC NOTICE OF INTEREST (NOI)</a:t>
            </a:r>
          </a:p>
        </p:txBody>
      </p:sp>
      <p:sp>
        <p:nvSpPr>
          <p:cNvPr id="7" name="Content Placeholder 6">
            <a:extLst>
              <a:ext uri="{FF2B5EF4-FFF2-40B4-BE49-F238E27FC236}">
                <a16:creationId xmlns:a16="http://schemas.microsoft.com/office/drawing/2014/main" id="{1CA1A1D9-FB26-4987-985A-CE2E18010850}"/>
              </a:ext>
            </a:extLst>
          </p:cNvPr>
          <p:cNvSpPr>
            <a:spLocks noGrp="1"/>
          </p:cNvSpPr>
          <p:nvPr>
            <p:ph idx="1"/>
          </p:nvPr>
        </p:nvSpPr>
        <p:spPr/>
        <p:txBody>
          <a:bodyPr>
            <a:normAutofit/>
          </a:bodyPr>
          <a:lstStyle/>
          <a:p>
            <a:r>
              <a:rPr lang="en-US" sz="2400" dirty="0">
                <a:solidFill>
                  <a:schemeClr val="tx1"/>
                </a:solidFill>
              </a:rPr>
              <a:t>Interested eligible subapplicants must submit a completed NOI to the NEMA Hazard Mitigation Unit </a:t>
            </a:r>
            <a:r>
              <a:rPr lang="en-US" sz="2400" dirty="0">
                <a:solidFill>
                  <a:schemeClr val="tx1"/>
                </a:solidFill>
                <a:hlinkClick r:id="rId5"/>
              </a:rPr>
              <a:t>https://nema.nebraska.gov/hazard-mitigation-assistance-grants.php</a:t>
            </a:r>
            <a:r>
              <a:rPr lang="en-US" sz="2400" dirty="0">
                <a:solidFill>
                  <a:schemeClr val="tx1"/>
                </a:solidFill>
              </a:rPr>
              <a:t> by </a:t>
            </a:r>
            <a:r>
              <a:rPr lang="en-US" sz="2400" b="1" u="sng" dirty="0">
                <a:solidFill>
                  <a:schemeClr val="tx1"/>
                </a:solidFill>
              </a:rPr>
              <a:t>May 1, 2026</a:t>
            </a:r>
          </a:p>
          <a:p>
            <a:pPr marL="0" indent="0" algn="ctr">
              <a:buNone/>
            </a:pPr>
            <a:endParaRPr lang="en-US" sz="2400" b="1" u="sng" dirty="0">
              <a:solidFill>
                <a:schemeClr val="tx1"/>
              </a:solidFill>
            </a:endParaRPr>
          </a:p>
          <a:p>
            <a:r>
              <a:rPr lang="en-US" sz="2400" dirty="0">
                <a:solidFill>
                  <a:schemeClr val="tx1"/>
                </a:solidFill>
              </a:rPr>
              <a:t>If you need assistance completing the form or would like to discuss details of your potential project, please reach out to the NEMA HM Unit. </a:t>
            </a:r>
          </a:p>
        </p:txBody>
      </p:sp>
      <p:sp>
        <p:nvSpPr>
          <p:cNvPr id="5" name="Slide Number Placeholder 4">
            <a:extLst>
              <a:ext uri="{FF2B5EF4-FFF2-40B4-BE49-F238E27FC236}">
                <a16:creationId xmlns:a16="http://schemas.microsoft.com/office/drawing/2014/main" id="{8DB8A5D2-4E4A-4122-B745-8BBA15F2061E}"/>
              </a:ext>
            </a:extLst>
          </p:cNvPr>
          <p:cNvSpPr>
            <a:spLocks noGrp="1"/>
          </p:cNvSpPr>
          <p:nvPr>
            <p:ph type="sldNum" sz="quarter" idx="12"/>
          </p:nvPr>
        </p:nvSpPr>
        <p:spPr/>
        <p:txBody>
          <a:bodyPr/>
          <a:lstStyle/>
          <a:p>
            <a:fld id="{9EDB6E7E-896E-4FA5-B572-569619D81C84}" type="slidenum">
              <a:rPr lang="en-US" smtClean="0"/>
              <a:t>12</a:t>
            </a:fld>
            <a:endParaRPr lang="en-US" dirty="0"/>
          </a:p>
        </p:txBody>
      </p:sp>
      <p:pic>
        <p:nvPicPr>
          <p:cNvPr id="3" name="Audio 2">
            <a:hlinkClick r:id="" action="ppaction://media"/>
            <a:extLst>
              <a:ext uri="{FF2B5EF4-FFF2-40B4-BE49-F238E27FC236}">
                <a16:creationId xmlns:a16="http://schemas.microsoft.com/office/drawing/2014/main" id="{8904B2D7-0A15-2283-10CA-5E292BB7D3B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339183700"/>
      </p:ext>
    </p:extLst>
  </p:cSld>
  <p:clrMapOvr>
    <a:masterClrMapping/>
  </p:clrMapOvr>
  <mc:AlternateContent xmlns:mc="http://schemas.openxmlformats.org/markup-compatibility/2006" xmlns:p14="http://schemas.microsoft.com/office/powerpoint/2010/main">
    <mc:Choice Requires="p14">
      <p:transition spd="slow" p14:dur="2000" advTm="30454"/>
    </mc:Choice>
    <mc:Fallback xmlns="">
      <p:transition spd="slow" advTm="30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780EBB-741E-46FF-9EF1-F3A234A1C2BA}"/>
              </a:ext>
            </a:extLst>
          </p:cNvPr>
          <p:cNvSpPr>
            <a:spLocks noGrp="1"/>
          </p:cNvSpPr>
          <p:nvPr>
            <p:ph type="title"/>
          </p:nvPr>
        </p:nvSpPr>
        <p:spPr>
          <a:xfrm>
            <a:off x="457200" y="76200"/>
            <a:ext cx="8229600" cy="1143000"/>
          </a:xfrm>
        </p:spPr>
        <p:txBody>
          <a:bodyPr/>
          <a:lstStyle/>
          <a:p>
            <a:pPr algn="l"/>
            <a:r>
              <a:rPr lang="en-US" b="0" dirty="0">
                <a:latin typeface="Trebuchet MS" panose="020B0603020202020204" pitchFamily="34" charset="0"/>
              </a:rPr>
              <a:t>KEY DATES</a:t>
            </a:r>
          </a:p>
        </p:txBody>
      </p:sp>
      <p:graphicFrame>
        <p:nvGraphicFramePr>
          <p:cNvPr id="8" name="Content Placeholder 7">
            <a:extLst>
              <a:ext uri="{FF2B5EF4-FFF2-40B4-BE49-F238E27FC236}">
                <a16:creationId xmlns:a16="http://schemas.microsoft.com/office/drawing/2014/main" id="{363AA2EF-291A-4BF0-AA01-61E2010A97D5}"/>
              </a:ext>
            </a:extLst>
          </p:cNvPr>
          <p:cNvGraphicFramePr>
            <a:graphicFrameLocks noGrp="1"/>
          </p:cNvGraphicFramePr>
          <p:nvPr>
            <p:ph idx="1"/>
            <p:extLst>
              <p:ext uri="{D42A27DB-BD31-4B8C-83A1-F6EECF244321}">
                <p14:modId xmlns:p14="http://schemas.microsoft.com/office/powerpoint/2010/main" val="3752241517"/>
              </p:ext>
            </p:extLst>
          </p:nvPr>
        </p:nvGraphicFramePr>
        <p:xfrm>
          <a:off x="381000" y="990600"/>
          <a:ext cx="8382000" cy="4482953"/>
        </p:xfrm>
        <a:graphic>
          <a:graphicData uri="http://schemas.openxmlformats.org/drawingml/2006/table">
            <a:tbl>
              <a:tblPr firstRow="1" firstCol="1" bandRow="1">
                <a:tableStyleId>{2D5ABB26-0587-4C30-8999-92F81FD0307C}</a:tableStyleId>
              </a:tblPr>
              <a:tblGrid>
                <a:gridCol w="4191000">
                  <a:extLst>
                    <a:ext uri="{9D8B030D-6E8A-4147-A177-3AD203B41FA5}">
                      <a16:colId xmlns:a16="http://schemas.microsoft.com/office/drawing/2014/main" val="2921827913"/>
                    </a:ext>
                  </a:extLst>
                </a:gridCol>
                <a:gridCol w="4191000">
                  <a:extLst>
                    <a:ext uri="{9D8B030D-6E8A-4147-A177-3AD203B41FA5}">
                      <a16:colId xmlns:a16="http://schemas.microsoft.com/office/drawing/2014/main" val="4261806789"/>
                    </a:ext>
                  </a:extLst>
                </a:gridCol>
              </a:tblGrid>
              <a:tr h="685800">
                <a:tc>
                  <a:txBody>
                    <a:bodyPr/>
                    <a:lstStyle/>
                    <a:p>
                      <a:pPr marL="0" marR="0" lvl="0" indent="0">
                        <a:lnSpc>
                          <a:spcPct val="107000"/>
                        </a:lnSpc>
                        <a:spcBef>
                          <a:spcPts val="0"/>
                        </a:spcBef>
                        <a:spcAft>
                          <a:spcPts val="0"/>
                        </a:spcAft>
                        <a:buFont typeface="+mj-lt"/>
                        <a:buNone/>
                      </a:pPr>
                      <a:r>
                        <a:rPr lang="en-US" sz="1600" dirty="0">
                          <a:effectLst/>
                          <a:latin typeface="+mn-lt"/>
                          <a:cs typeface="Calibri Light" panose="020F0302020204030204" pitchFamily="34" charset="0"/>
                        </a:rPr>
                        <a:t>Completed NOIs submitted to NEMA Hazard Mitigation Unit</a:t>
                      </a:r>
                      <a:endParaRPr lang="en-US" sz="1600" dirty="0">
                        <a:effectLst/>
                        <a:latin typeface="+mn-lt"/>
                        <a:ea typeface="Calibri" panose="020F0502020204030204" pitchFamily="34" charset="0"/>
                        <a:cs typeface="Calibri Light" panose="020F03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Bef>
                          <a:spcPts val="0"/>
                        </a:spcBef>
                        <a:spcAft>
                          <a:spcPts val="0"/>
                        </a:spcAft>
                      </a:pPr>
                      <a:r>
                        <a:rPr lang="en-US" sz="1600" b="1" dirty="0">
                          <a:effectLst/>
                          <a:latin typeface="+mn-lt"/>
                          <a:cs typeface="Calibri Light" panose="020F0302020204030204" pitchFamily="34" charset="0"/>
                        </a:rPr>
                        <a:t>May 1, 2026</a:t>
                      </a:r>
                      <a:endParaRPr lang="en-US" sz="1600" b="1" dirty="0">
                        <a:effectLst/>
                        <a:latin typeface="+mn-lt"/>
                        <a:ea typeface="Calibri" panose="020F0502020204030204" pitchFamily="34" charset="0"/>
                        <a:cs typeface="Calibri Light" panose="020F03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636710"/>
                  </a:ext>
                </a:extLst>
              </a:tr>
              <a:tr h="762000">
                <a:tc>
                  <a:txBody>
                    <a:bodyPr/>
                    <a:lstStyle/>
                    <a:p>
                      <a:pPr marL="0" marR="0" lvl="0" indent="0">
                        <a:lnSpc>
                          <a:spcPct val="107000"/>
                        </a:lnSpc>
                        <a:spcBef>
                          <a:spcPts val="0"/>
                        </a:spcBef>
                        <a:spcAft>
                          <a:spcPts val="0"/>
                        </a:spcAft>
                        <a:buFont typeface="+mj-lt"/>
                        <a:buNone/>
                      </a:pPr>
                      <a:r>
                        <a:rPr lang="en-US" sz="1600" dirty="0">
                          <a:effectLst/>
                          <a:latin typeface="+mn-lt"/>
                          <a:cs typeface="Calibri Light" panose="020F0302020204030204" pitchFamily="34" charset="0"/>
                        </a:rPr>
                        <a:t>State selection of projects to move forward with formal FEMA application</a:t>
                      </a:r>
                      <a:endParaRPr lang="en-US" sz="1600" dirty="0">
                        <a:effectLst/>
                        <a:latin typeface="+mn-lt"/>
                        <a:ea typeface="Calibri" panose="020F0502020204030204" pitchFamily="34" charset="0"/>
                        <a:cs typeface="Calibri Light" panose="020F03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Bef>
                          <a:spcPts val="0"/>
                        </a:spcBef>
                        <a:spcAft>
                          <a:spcPts val="0"/>
                        </a:spcAft>
                      </a:pPr>
                      <a:r>
                        <a:rPr lang="en-US" sz="1600" b="1" dirty="0">
                          <a:effectLst/>
                          <a:latin typeface="+mn-lt"/>
                          <a:ea typeface="Calibri" panose="020F0502020204030204" pitchFamily="34" charset="0"/>
                          <a:cs typeface="Calibri Light" panose="020F0302020204030204" pitchFamily="34" charset="0"/>
                        </a:rPr>
                        <a:t>May 5, 2026</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9979261"/>
                  </a:ext>
                </a:extLst>
              </a:tr>
              <a:tr h="457200">
                <a:tc>
                  <a:txBody>
                    <a:bodyPr/>
                    <a:lstStyle/>
                    <a:p>
                      <a:pPr marL="0" marR="0" lvl="0" indent="0">
                        <a:lnSpc>
                          <a:spcPct val="107000"/>
                        </a:lnSpc>
                        <a:spcBef>
                          <a:spcPts val="0"/>
                        </a:spcBef>
                        <a:spcAft>
                          <a:spcPts val="0"/>
                        </a:spcAft>
                        <a:buFont typeface="+mj-lt"/>
                        <a:buNone/>
                      </a:pPr>
                      <a:r>
                        <a:rPr lang="en-US" sz="1600" dirty="0">
                          <a:effectLst/>
                          <a:latin typeface="+mn-lt"/>
                          <a:cs typeface="Calibri Light" panose="020F0302020204030204" pitchFamily="34" charset="0"/>
                        </a:rPr>
                        <a:t>FEMA formal Application Start Date</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Bef>
                          <a:spcPts val="0"/>
                        </a:spcBef>
                        <a:spcAft>
                          <a:spcPts val="0"/>
                        </a:spcAft>
                      </a:pPr>
                      <a:r>
                        <a:rPr lang="en-US" sz="1600" b="1" dirty="0">
                          <a:effectLst/>
                          <a:latin typeface="+mn-lt"/>
                          <a:cs typeface="Calibri Light" panose="020F0302020204030204" pitchFamily="34" charset="0"/>
                        </a:rPr>
                        <a:t>March 25, 2026</a:t>
                      </a:r>
                      <a:endParaRPr lang="en-US" sz="1600" b="1" dirty="0">
                        <a:effectLst/>
                        <a:latin typeface="+mn-lt"/>
                        <a:ea typeface="Calibri" panose="020F0502020204030204" pitchFamily="34" charset="0"/>
                        <a:cs typeface="Calibri Light" panose="020F03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6181769"/>
                  </a:ext>
                </a:extLst>
              </a:tr>
              <a:tr h="607822">
                <a:tc>
                  <a:txBody>
                    <a:bodyPr/>
                    <a:lstStyle/>
                    <a:p>
                      <a:pPr marL="0" marR="0" lvl="0" indent="0">
                        <a:lnSpc>
                          <a:spcPct val="107000"/>
                        </a:lnSpc>
                        <a:spcBef>
                          <a:spcPts val="0"/>
                        </a:spcBef>
                        <a:spcAft>
                          <a:spcPts val="0"/>
                        </a:spcAft>
                        <a:buFont typeface="+mj-lt"/>
                        <a:buNone/>
                      </a:pPr>
                      <a:r>
                        <a:rPr lang="en-US" sz="1600" dirty="0">
                          <a:effectLst/>
                          <a:latin typeface="+mn-lt"/>
                          <a:cs typeface="Calibri Light" panose="020F0302020204030204" pitchFamily="34" charset="0"/>
                        </a:rPr>
                        <a:t>State application submission deadline (complete applications submitted to NEMA Hazard Mitigation Unit for review)</a:t>
                      </a:r>
                    </a:p>
                    <a:p>
                      <a:pPr marL="0" marR="0" lvl="0" indent="0">
                        <a:lnSpc>
                          <a:spcPct val="107000"/>
                        </a:lnSpc>
                        <a:spcBef>
                          <a:spcPts val="0"/>
                        </a:spcBef>
                        <a:spcAft>
                          <a:spcPts val="0"/>
                        </a:spcAft>
                        <a:buFont typeface="+mj-lt"/>
                        <a:buNone/>
                      </a:pPr>
                      <a:endParaRPr lang="en-US" sz="1600" dirty="0">
                        <a:effectLst/>
                        <a:latin typeface="+mn-lt"/>
                        <a:cs typeface="Calibri Light" panose="020F03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Bef>
                          <a:spcPts val="0"/>
                        </a:spcBef>
                        <a:spcAft>
                          <a:spcPts val="0"/>
                        </a:spcAft>
                      </a:pPr>
                      <a:r>
                        <a:rPr lang="en-US" sz="1600" b="1" dirty="0">
                          <a:effectLst/>
                          <a:latin typeface="+mn-lt"/>
                          <a:cs typeface="Calibri Light" panose="020F0302020204030204" pitchFamily="34" charset="0"/>
                        </a:rPr>
                        <a:t>July 15, 2026</a:t>
                      </a:r>
                      <a:endParaRPr lang="en-US" sz="1600" b="1" dirty="0">
                        <a:effectLst/>
                        <a:latin typeface="+mn-lt"/>
                        <a:ea typeface="Calibri" panose="020F0502020204030204" pitchFamily="34" charset="0"/>
                        <a:cs typeface="Calibri Light" panose="020F03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6660971"/>
                  </a:ext>
                </a:extLst>
              </a:tr>
              <a:tr h="990600">
                <a:tc>
                  <a:txBody>
                    <a:bodyPr/>
                    <a:lstStyle/>
                    <a:p>
                      <a:pPr marL="0" marR="0" lvl="0" indent="0">
                        <a:lnSpc>
                          <a:spcPct val="107000"/>
                        </a:lnSpc>
                        <a:spcBef>
                          <a:spcPts val="0"/>
                        </a:spcBef>
                        <a:spcAft>
                          <a:spcPts val="0"/>
                        </a:spcAft>
                        <a:buFont typeface="+mj-lt"/>
                        <a:buNone/>
                      </a:pPr>
                      <a:r>
                        <a:rPr lang="en-US" sz="1600" dirty="0">
                          <a:effectLst/>
                          <a:latin typeface="+mn-lt"/>
                          <a:ea typeface="Calibri" panose="020F0502020204030204" pitchFamily="34" charset="0"/>
                          <a:cs typeface="Calibri Light" panose="020F0302020204030204" pitchFamily="34" charset="0"/>
                        </a:rPr>
                        <a:t>Deadline to notify FEMA to any technical issues outside of their control that will prevent application submission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Bef>
                          <a:spcPts val="0"/>
                        </a:spcBef>
                        <a:spcAft>
                          <a:spcPts val="0"/>
                        </a:spcAft>
                      </a:pPr>
                      <a:r>
                        <a:rPr lang="en-US" sz="1600" b="1" dirty="0">
                          <a:effectLst/>
                          <a:latin typeface="+mn-lt"/>
                          <a:ea typeface="Calibri" panose="020F0502020204030204" pitchFamily="34" charset="0"/>
                          <a:cs typeface="Calibri Light" panose="020F0302020204030204" pitchFamily="34" charset="0"/>
                        </a:rPr>
                        <a:t>July 21, 2026 No later than 2:00 PM Central Time</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9650724"/>
                  </a:ext>
                </a:extLst>
              </a:tr>
              <a:tr h="562653">
                <a:tc>
                  <a:txBody>
                    <a:bodyPr/>
                    <a:lstStyle/>
                    <a:p>
                      <a:pPr marL="0" marR="0" lvl="0" indent="0">
                        <a:lnSpc>
                          <a:spcPct val="107000"/>
                        </a:lnSpc>
                        <a:spcBef>
                          <a:spcPts val="0"/>
                        </a:spcBef>
                        <a:spcAft>
                          <a:spcPts val="0"/>
                        </a:spcAft>
                        <a:buFont typeface="+mj-lt"/>
                        <a:buNone/>
                      </a:pPr>
                      <a:r>
                        <a:rPr lang="en-US" sz="1600" dirty="0">
                          <a:effectLst/>
                          <a:latin typeface="+mn-lt"/>
                          <a:cs typeface="Calibri Light" panose="020F0302020204030204" pitchFamily="34" charset="0"/>
                        </a:rPr>
                        <a:t>FEMA Application Submission Deadline</a:t>
                      </a:r>
                      <a:endParaRPr lang="en-US" sz="1600" dirty="0">
                        <a:effectLst/>
                        <a:latin typeface="+mn-lt"/>
                        <a:ea typeface="Calibri" panose="020F0502020204030204" pitchFamily="34" charset="0"/>
                        <a:cs typeface="Calibri Light" panose="020F03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Bef>
                          <a:spcPts val="0"/>
                        </a:spcBef>
                        <a:spcAft>
                          <a:spcPts val="0"/>
                        </a:spcAft>
                      </a:pPr>
                      <a:r>
                        <a:rPr lang="en-US" sz="1600" b="1" dirty="0">
                          <a:effectLst/>
                          <a:latin typeface="+mn-lt"/>
                          <a:cs typeface="Calibri Light" panose="020F0302020204030204" pitchFamily="34" charset="0"/>
                        </a:rPr>
                        <a:t>July 23, 2026 @ 2:00 PM Central Time</a:t>
                      </a:r>
                      <a:endParaRPr lang="en-US" sz="1600" b="1" dirty="0">
                        <a:effectLst/>
                        <a:latin typeface="+mn-lt"/>
                        <a:ea typeface="Calibri" panose="020F0502020204030204" pitchFamily="34" charset="0"/>
                        <a:cs typeface="Calibri Light" panose="020F03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48769218"/>
                  </a:ext>
                </a:extLst>
              </a:tr>
            </a:tbl>
          </a:graphicData>
        </a:graphic>
      </p:graphicFrame>
      <p:sp>
        <p:nvSpPr>
          <p:cNvPr id="5" name="Slide Number Placeholder 4">
            <a:extLst>
              <a:ext uri="{FF2B5EF4-FFF2-40B4-BE49-F238E27FC236}">
                <a16:creationId xmlns:a16="http://schemas.microsoft.com/office/drawing/2014/main" id="{E09FEB2C-8509-4DCC-97F4-32702E4E4003}"/>
              </a:ext>
            </a:extLst>
          </p:cNvPr>
          <p:cNvSpPr>
            <a:spLocks noGrp="1"/>
          </p:cNvSpPr>
          <p:nvPr>
            <p:ph type="sldNum" sz="quarter" idx="12"/>
          </p:nvPr>
        </p:nvSpPr>
        <p:spPr/>
        <p:txBody>
          <a:bodyPr/>
          <a:lstStyle/>
          <a:p>
            <a:fld id="{9EDB6E7E-896E-4FA5-B572-569619D81C84}" type="slidenum">
              <a:rPr lang="en-US" smtClean="0"/>
              <a:t>13</a:t>
            </a:fld>
            <a:endParaRPr lang="en-US" dirty="0"/>
          </a:p>
        </p:txBody>
      </p:sp>
      <p:pic>
        <p:nvPicPr>
          <p:cNvPr id="12" name="Audio 11">
            <a:hlinkClick r:id="" action="ppaction://media"/>
            <a:extLst>
              <a:ext uri="{FF2B5EF4-FFF2-40B4-BE49-F238E27FC236}">
                <a16:creationId xmlns:a16="http://schemas.microsoft.com/office/drawing/2014/main" id="{ADD65910-97DB-66FB-E36E-FDDE25A573D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225474651"/>
      </p:ext>
    </p:extLst>
  </p:cSld>
  <p:clrMapOvr>
    <a:masterClrMapping/>
  </p:clrMapOvr>
  <mc:AlternateContent xmlns:mc="http://schemas.openxmlformats.org/markup-compatibility/2006" xmlns:p14="http://schemas.microsoft.com/office/powerpoint/2010/main">
    <mc:Choice Requires="p14">
      <p:transition spd="slow" p14:dur="2000" advTm="67284"/>
    </mc:Choice>
    <mc:Fallback xmlns="">
      <p:transition spd="slow" advTm="67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CA443-292D-4E6A-8C61-FEE1543BFDAF}"/>
              </a:ext>
            </a:extLst>
          </p:cNvPr>
          <p:cNvSpPr>
            <a:spLocks noGrp="1"/>
          </p:cNvSpPr>
          <p:nvPr>
            <p:ph type="title"/>
          </p:nvPr>
        </p:nvSpPr>
        <p:spPr/>
        <p:txBody>
          <a:bodyPr/>
          <a:lstStyle/>
          <a:p>
            <a:pPr algn="l"/>
            <a:r>
              <a:rPr lang="en-US" b="0" dirty="0">
                <a:latin typeface="Trebuchet MS" panose="020B0603020202020204" pitchFamily="34" charset="0"/>
              </a:rPr>
              <a:t>HOW TO APPLY</a:t>
            </a:r>
          </a:p>
        </p:txBody>
      </p:sp>
      <p:sp>
        <p:nvSpPr>
          <p:cNvPr id="3" name="Content Placeholder 2">
            <a:extLst>
              <a:ext uri="{FF2B5EF4-FFF2-40B4-BE49-F238E27FC236}">
                <a16:creationId xmlns:a16="http://schemas.microsoft.com/office/drawing/2014/main" id="{20479353-C364-41DD-828C-8C9E44291E60}"/>
              </a:ext>
            </a:extLst>
          </p:cNvPr>
          <p:cNvSpPr>
            <a:spLocks noGrp="1"/>
          </p:cNvSpPr>
          <p:nvPr>
            <p:ph idx="1"/>
          </p:nvPr>
        </p:nvSpPr>
        <p:spPr>
          <a:xfrm>
            <a:off x="457200" y="1439409"/>
            <a:ext cx="8229600" cy="4525963"/>
          </a:xfrm>
        </p:spPr>
        <p:txBody>
          <a:bodyPr>
            <a:normAutofit fontScale="85000" lnSpcReduction="20000"/>
          </a:bodyPr>
          <a:lstStyle/>
          <a:p>
            <a:r>
              <a:rPr lang="en-US" dirty="0">
                <a:solidFill>
                  <a:schemeClr val="tx1"/>
                </a:solidFill>
              </a:rPr>
              <a:t>NEMA must have a NOI on file to be considered for prioritization </a:t>
            </a:r>
            <a:r>
              <a:rPr lang="en-US" dirty="0">
                <a:solidFill>
                  <a:schemeClr val="tx1"/>
                </a:solidFill>
                <a:hlinkClick r:id="rId5"/>
              </a:rPr>
              <a:t>https://nema.nebraska.gov/hazard-mitigation-assistance-grants.php</a:t>
            </a:r>
            <a:r>
              <a:rPr lang="en-US" dirty="0">
                <a:solidFill>
                  <a:schemeClr val="tx1"/>
                </a:solidFill>
              </a:rPr>
              <a:t> </a:t>
            </a:r>
          </a:p>
          <a:p>
            <a:endParaRPr lang="en-US" dirty="0">
              <a:solidFill>
                <a:schemeClr val="tx1"/>
              </a:solidFill>
            </a:endParaRPr>
          </a:p>
          <a:p>
            <a:r>
              <a:rPr lang="en-US" dirty="0">
                <a:solidFill>
                  <a:schemeClr val="tx1"/>
                </a:solidFill>
              </a:rPr>
              <a:t>NEMA will notify all potential sub-applicants if their NOI was selected to move forward with application development</a:t>
            </a:r>
          </a:p>
          <a:p>
            <a:endParaRPr lang="en-US" dirty="0">
              <a:solidFill>
                <a:schemeClr val="tx1"/>
              </a:solidFill>
            </a:endParaRPr>
          </a:p>
          <a:p>
            <a:r>
              <a:rPr lang="en-US" dirty="0">
                <a:solidFill>
                  <a:schemeClr val="tx1"/>
                </a:solidFill>
              </a:rPr>
              <a:t>Eligible Applicants must apply for funding using FEMA Grants Outcomes (FEMA GO) at the </a:t>
            </a:r>
            <a:r>
              <a:rPr lang="en-US" dirty="0">
                <a:hlinkClick r:id="rId6"/>
              </a:rPr>
              <a:t>FEMA GO Portal</a:t>
            </a:r>
            <a:r>
              <a:rPr lang="en-US" dirty="0">
                <a:solidFill>
                  <a:schemeClr val="tx1"/>
                </a:solidFill>
              </a:rPr>
              <a:t>. </a:t>
            </a:r>
          </a:p>
          <a:p>
            <a:endParaRPr lang="en-US" dirty="0">
              <a:solidFill>
                <a:schemeClr val="tx1"/>
              </a:solidFill>
            </a:endParaRPr>
          </a:p>
          <a:p>
            <a:r>
              <a:rPr lang="en-US" dirty="0">
                <a:solidFill>
                  <a:schemeClr val="tx1"/>
                </a:solidFill>
              </a:rPr>
              <a:t>Visit </a:t>
            </a:r>
            <a:r>
              <a:rPr lang="en-US" dirty="0">
                <a:solidFill>
                  <a:schemeClr val="tx1"/>
                </a:solidFill>
                <a:hlinkClick r:id="rId7">
                  <a:extLst>
                    <a:ext uri="{A12FA001-AC4F-418D-AE19-62706E023703}">
                      <ahyp:hlinkClr xmlns:ahyp="http://schemas.microsoft.com/office/drawing/2018/hyperlinkcolor" val="tx"/>
                    </a:ext>
                  </a:extLst>
                </a:hlinkClick>
              </a:rPr>
              <a:t>FEMA GO Guides and Resources</a:t>
            </a:r>
            <a:r>
              <a:rPr lang="en-US" dirty="0">
                <a:solidFill>
                  <a:schemeClr val="tx1"/>
                </a:solidFill>
              </a:rPr>
              <a:t> to view the technical user manuals and support material </a:t>
            </a:r>
          </a:p>
          <a:p>
            <a:endParaRPr lang="en-US" dirty="0">
              <a:solidFill>
                <a:schemeClr val="tx1"/>
              </a:solidFill>
            </a:endParaRPr>
          </a:p>
          <a:p>
            <a:r>
              <a:rPr lang="en-US" dirty="0">
                <a:solidFill>
                  <a:schemeClr val="tx1"/>
                </a:solidFill>
              </a:rPr>
              <a:t>For FEMA GO Technical Support, contact the Help Desk by calling 1-877-611-4700 or by email at: </a:t>
            </a:r>
            <a:r>
              <a:rPr lang="en-US" dirty="0">
                <a:solidFill>
                  <a:schemeClr val="tx1"/>
                </a:solidFill>
                <a:hlinkClick r:id="rId8">
                  <a:extLst>
                    <a:ext uri="{A12FA001-AC4F-418D-AE19-62706E023703}">
                      <ahyp:hlinkClr xmlns:ahyp="http://schemas.microsoft.com/office/drawing/2018/hyperlinkcolor" val="tx"/>
                    </a:ext>
                  </a:extLst>
                </a:hlinkClick>
              </a:rPr>
              <a:t>femago@fema.dhs.gov</a:t>
            </a:r>
            <a:endParaRPr lang="en-US" dirty="0">
              <a:solidFill>
                <a:schemeClr val="tx1"/>
              </a:solidFill>
            </a:endParaRPr>
          </a:p>
          <a:p>
            <a:endParaRPr lang="en-US" dirty="0">
              <a:solidFill>
                <a:schemeClr val="tx1"/>
              </a:solidFill>
            </a:endParaRPr>
          </a:p>
          <a:p>
            <a:pPr algn="ctr"/>
            <a:r>
              <a:rPr lang="en-US" dirty="0">
                <a:solidFill>
                  <a:schemeClr val="tx1"/>
                </a:solidFill>
              </a:rPr>
              <a:t>Applications must be developed in FEMA GO and submitted to NEMA by </a:t>
            </a:r>
            <a:r>
              <a:rPr lang="en-US" sz="2000" b="1" u="sng" dirty="0">
                <a:solidFill>
                  <a:schemeClr val="tx1"/>
                </a:solidFill>
              </a:rPr>
              <a:t>July 15, 2026</a:t>
            </a:r>
            <a:endParaRPr lang="en-US" b="1" u="sng" dirty="0">
              <a:solidFill>
                <a:schemeClr val="tx1"/>
              </a:solidFill>
            </a:endParaRPr>
          </a:p>
          <a:p>
            <a:endParaRPr lang="en-US" b="1" u="sng" dirty="0">
              <a:solidFill>
                <a:schemeClr val="tx1"/>
              </a:solidFill>
            </a:endParaRPr>
          </a:p>
          <a:p>
            <a:pPr algn="ctr"/>
            <a:r>
              <a:rPr lang="en-US" dirty="0">
                <a:solidFill>
                  <a:schemeClr val="tx1"/>
                </a:solidFill>
              </a:rPr>
              <a:t>NEMA will submit all completed application materials in FEMA GO before </a:t>
            </a:r>
          </a:p>
          <a:p>
            <a:pPr marL="0" indent="0" algn="ctr">
              <a:buNone/>
            </a:pPr>
            <a:r>
              <a:rPr lang="en-US" sz="2000" b="1" u="sng" dirty="0">
                <a:solidFill>
                  <a:schemeClr val="tx1"/>
                </a:solidFill>
              </a:rPr>
              <a:t>July 23, 2026</a:t>
            </a:r>
          </a:p>
        </p:txBody>
      </p:sp>
      <p:sp>
        <p:nvSpPr>
          <p:cNvPr id="5" name="Slide Number Placeholder 4">
            <a:extLst>
              <a:ext uri="{FF2B5EF4-FFF2-40B4-BE49-F238E27FC236}">
                <a16:creationId xmlns:a16="http://schemas.microsoft.com/office/drawing/2014/main" id="{53C4A41C-E4F2-4454-A34F-10D4F1481F6A}"/>
              </a:ext>
            </a:extLst>
          </p:cNvPr>
          <p:cNvSpPr>
            <a:spLocks noGrp="1"/>
          </p:cNvSpPr>
          <p:nvPr>
            <p:ph type="sldNum" sz="quarter" idx="12"/>
          </p:nvPr>
        </p:nvSpPr>
        <p:spPr/>
        <p:txBody>
          <a:bodyPr/>
          <a:lstStyle/>
          <a:p>
            <a:fld id="{9EDB6E7E-896E-4FA5-B572-569619D81C84}" type="slidenum">
              <a:rPr lang="en-US" smtClean="0"/>
              <a:t>14</a:t>
            </a:fld>
            <a:endParaRPr lang="en-US" dirty="0"/>
          </a:p>
        </p:txBody>
      </p:sp>
      <p:pic>
        <p:nvPicPr>
          <p:cNvPr id="6" name="Audio 5">
            <a:hlinkClick r:id="" action="ppaction://media"/>
            <a:extLst>
              <a:ext uri="{FF2B5EF4-FFF2-40B4-BE49-F238E27FC236}">
                <a16:creationId xmlns:a16="http://schemas.microsoft.com/office/drawing/2014/main" id="{6D86F704-C54C-12EB-2537-925B0B2BC1A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79277877"/>
      </p:ext>
    </p:extLst>
  </p:cSld>
  <p:clrMapOvr>
    <a:masterClrMapping/>
  </p:clrMapOvr>
  <mc:AlternateContent xmlns:mc="http://schemas.openxmlformats.org/markup-compatibility/2006" xmlns:p14="http://schemas.microsoft.com/office/powerpoint/2010/main">
    <mc:Choice Requires="p14">
      <p:transition spd="slow" p14:dur="2000" advTm="61742"/>
    </mc:Choice>
    <mc:Fallback xmlns="">
      <p:transition spd="slow" advTm="61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CFF81-8797-1A28-003C-677ED8469CE9}"/>
              </a:ext>
            </a:extLst>
          </p:cNvPr>
          <p:cNvSpPr>
            <a:spLocks noGrp="1"/>
          </p:cNvSpPr>
          <p:nvPr>
            <p:ph type="title"/>
          </p:nvPr>
        </p:nvSpPr>
        <p:spPr/>
        <p:txBody>
          <a:bodyPr>
            <a:normAutofit/>
          </a:bodyPr>
          <a:lstStyle/>
          <a:p>
            <a:r>
              <a:rPr lang="en-US" sz="4000" b="0" dirty="0">
                <a:latin typeface="Trebuchet MS" panose="020B0603020202020204" pitchFamily="34" charset="0"/>
              </a:rPr>
              <a:t>Important Timelines</a:t>
            </a:r>
          </a:p>
        </p:txBody>
      </p:sp>
      <p:sp>
        <p:nvSpPr>
          <p:cNvPr id="3" name="Content Placeholder 2">
            <a:extLst>
              <a:ext uri="{FF2B5EF4-FFF2-40B4-BE49-F238E27FC236}">
                <a16:creationId xmlns:a16="http://schemas.microsoft.com/office/drawing/2014/main" id="{5EFDFA14-7F20-B7A1-BC9F-6EEF8A11A7FC}"/>
              </a:ext>
            </a:extLst>
          </p:cNvPr>
          <p:cNvSpPr>
            <a:spLocks noGrp="1"/>
          </p:cNvSpPr>
          <p:nvPr>
            <p:ph idx="1"/>
          </p:nvPr>
        </p:nvSpPr>
        <p:spPr/>
        <p:txBody>
          <a:bodyPr/>
          <a:lstStyle/>
          <a:p>
            <a:r>
              <a:rPr lang="en-US" dirty="0"/>
              <a:t>Application submission</a:t>
            </a:r>
          </a:p>
          <a:p>
            <a:pPr lvl="1"/>
            <a:r>
              <a:rPr lang="en-US" dirty="0"/>
              <a:t>Due to NEMA July 15, 2026</a:t>
            </a:r>
          </a:p>
          <a:p>
            <a:pPr lvl="1"/>
            <a:r>
              <a:rPr lang="en-US" dirty="0"/>
              <a:t>Due to FEMA July 23, 2026</a:t>
            </a:r>
          </a:p>
          <a:p>
            <a:r>
              <a:rPr lang="en-US" dirty="0"/>
              <a:t>FEMA Review</a:t>
            </a:r>
          </a:p>
          <a:p>
            <a:pPr lvl="1"/>
            <a:r>
              <a:rPr lang="en-US" dirty="0"/>
              <a:t>Review times vary by project complexity</a:t>
            </a:r>
          </a:p>
          <a:p>
            <a:r>
              <a:rPr lang="en-US" dirty="0"/>
              <a:t>Grant Period of Performance</a:t>
            </a:r>
          </a:p>
          <a:p>
            <a:pPr lvl="1"/>
            <a:r>
              <a:rPr lang="en-US" dirty="0"/>
              <a:t>36 Months from the initial grant award</a:t>
            </a:r>
          </a:p>
          <a:p>
            <a:r>
              <a:rPr lang="en-US" dirty="0"/>
              <a:t>Closeout</a:t>
            </a:r>
          </a:p>
          <a:p>
            <a:pPr lvl="1"/>
            <a:r>
              <a:rPr lang="en-US" dirty="0"/>
              <a:t>Subrecipients have 90 days to submit all final documentation once the project is reported as work completed.</a:t>
            </a:r>
          </a:p>
          <a:p>
            <a:pPr lvl="1"/>
            <a:endParaRPr lang="en-US" dirty="0"/>
          </a:p>
        </p:txBody>
      </p:sp>
      <p:sp>
        <p:nvSpPr>
          <p:cNvPr id="5" name="Slide Number Placeholder 4">
            <a:extLst>
              <a:ext uri="{FF2B5EF4-FFF2-40B4-BE49-F238E27FC236}">
                <a16:creationId xmlns:a16="http://schemas.microsoft.com/office/drawing/2014/main" id="{0360A407-2189-74BF-C5C7-9F2757245BBF}"/>
              </a:ext>
            </a:extLst>
          </p:cNvPr>
          <p:cNvSpPr>
            <a:spLocks noGrp="1"/>
          </p:cNvSpPr>
          <p:nvPr>
            <p:ph type="sldNum" sz="quarter" idx="12"/>
          </p:nvPr>
        </p:nvSpPr>
        <p:spPr/>
        <p:txBody>
          <a:bodyPr/>
          <a:lstStyle/>
          <a:p>
            <a:fld id="{9EDB6E7E-896E-4FA5-B572-569619D81C84}" type="slidenum">
              <a:rPr lang="en-US" smtClean="0"/>
              <a:t>15</a:t>
            </a:fld>
            <a:endParaRPr lang="en-US" dirty="0"/>
          </a:p>
        </p:txBody>
      </p:sp>
      <p:pic>
        <p:nvPicPr>
          <p:cNvPr id="7" name="Audio 6">
            <a:hlinkClick r:id="" action="ppaction://media"/>
            <a:extLst>
              <a:ext uri="{FF2B5EF4-FFF2-40B4-BE49-F238E27FC236}">
                <a16:creationId xmlns:a16="http://schemas.microsoft.com/office/drawing/2014/main" id="{931AC7ED-A34F-A3A6-010E-F02BFAE04D2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6034459"/>
      </p:ext>
    </p:extLst>
  </p:cSld>
  <p:clrMapOvr>
    <a:masterClrMapping/>
  </p:clrMapOvr>
  <mc:AlternateContent xmlns:mc="http://schemas.openxmlformats.org/markup-compatibility/2006" xmlns:p14="http://schemas.microsoft.com/office/powerpoint/2010/main">
    <mc:Choice Requires="p14">
      <p:transition spd="slow" p14:dur="2000" advTm="50657"/>
    </mc:Choice>
    <mc:Fallback xmlns="">
      <p:transition spd="slow" advTm="50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46B8F-CCCC-448E-AB1E-418F37DC5E5F}"/>
              </a:ext>
            </a:extLst>
          </p:cNvPr>
          <p:cNvSpPr>
            <a:spLocks noGrp="1"/>
          </p:cNvSpPr>
          <p:nvPr>
            <p:ph type="title"/>
          </p:nvPr>
        </p:nvSpPr>
        <p:spPr>
          <a:xfrm>
            <a:off x="457200" y="274638"/>
            <a:ext cx="8229600" cy="1143000"/>
          </a:xfrm>
        </p:spPr>
        <p:txBody>
          <a:bodyPr/>
          <a:lstStyle/>
          <a:p>
            <a:pPr algn="l"/>
            <a:r>
              <a:rPr lang="en-US" b="0" dirty="0">
                <a:latin typeface="Trebuchet MS" panose="020B0603020202020204" pitchFamily="34" charset="0"/>
              </a:rPr>
              <a:t>FEMA PROGRAM RESOURCES</a:t>
            </a:r>
          </a:p>
        </p:txBody>
      </p:sp>
      <p:sp>
        <p:nvSpPr>
          <p:cNvPr id="5" name="Slide Number Placeholder 4">
            <a:extLst>
              <a:ext uri="{FF2B5EF4-FFF2-40B4-BE49-F238E27FC236}">
                <a16:creationId xmlns:a16="http://schemas.microsoft.com/office/drawing/2014/main" id="{889B59A9-BF6B-4F97-815B-BD4FDDE44873}"/>
              </a:ext>
            </a:extLst>
          </p:cNvPr>
          <p:cNvSpPr>
            <a:spLocks noGrp="1"/>
          </p:cNvSpPr>
          <p:nvPr>
            <p:ph type="sldNum" sz="quarter" idx="12"/>
          </p:nvPr>
        </p:nvSpPr>
        <p:spPr>
          <a:xfrm>
            <a:off x="6553200" y="6356350"/>
            <a:ext cx="2133600" cy="365125"/>
          </a:xfrm>
        </p:spPr>
        <p:txBody>
          <a:bodyPr/>
          <a:lstStyle/>
          <a:p>
            <a:fld id="{9EDB6E7E-896E-4FA5-B572-569619D81C84}" type="slidenum">
              <a:rPr lang="en-US" smtClean="0"/>
              <a:t>16</a:t>
            </a:fld>
            <a:endParaRPr lang="en-US" dirty="0"/>
          </a:p>
        </p:txBody>
      </p:sp>
      <p:sp>
        <p:nvSpPr>
          <p:cNvPr id="4" name="TextBox 3">
            <a:extLst>
              <a:ext uri="{FF2B5EF4-FFF2-40B4-BE49-F238E27FC236}">
                <a16:creationId xmlns:a16="http://schemas.microsoft.com/office/drawing/2014/main" id="{E00B212D-B82B-434D-ADD4-5C4265CD6F53}"/>
              </a:ext>
            </a:extLst>
          </p:cNvPr>
          <p:cNvSpPr txBox="1"/>
          <p:nvPr/>
        </p:nvSpPr>
        <p:spPr>
          <a:xfrm>
            <a:off x="1063451" y="1202905"/>
            <a:ext cx="3657600" cy="923330"/>
          </a:xfrm>
          <a:prstGeom prst="rect">
            <a:avLst/>
          </a:prstGeom>
          <a:noFill/>
        </p:spPr>
        <p:txBody>
          <a:bodyPr wrap="square" rtlCol="0">
            <a:spAutoFit/>
          </a:bodyPr>
          <a:lstStyle/>
          <a:p>
            <a:r>
              <a:rPr lang="en-US" b="1" dirty="0">
                <a:hlinkClick r:id="rId5"/>
              </a:rPr>
              <a:t>BRIC Support Materials:</a:t>
            </a:r>
            <a:endParaRPr lang="en-US" b="1" dirty="0"/>
          </a:p>
          <a:p>
            <a:pPr marL="285750" indent="-285750">
              <a:buFont typeface="Arial" panose="020B0604020202020204" pitchFamily="34" charset="0"/>
              <a:buChar char="•"/>
            </a:pPr>
            <a:r>
              <a:rPr lang="en-US" dirty="0"/>
              <a:t>NOFO</a:t>
            </a:r>
          </a:p>
          <a:p>
            <a:pPr marL="285750"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44A2AEEE-D257-430B-8303-C073C63023B1}"/>
              </a:ext>
            </a:extLst>
          </p:cNvPr>
          <p:cNvSpPr txBox="1"/>
          <p:nvPr/>
        </p:nvSpPr>
        <p:spPr>
          <a:xfrm>
            <a:off x="1075175" y="1967280"/>
            <a:ext cx="4463143" cy="923330"/>
          </a:xfrm>
          <a:prstGeom prst="rect">
            <a:avLst/>
          </a:prstGeom>
          <a:noFill/>
        </p:spPr>
        <p:txBody>
          <a:bodyPr wrap="square" rtlCol="0">
            <a:spAutoFit/>
          </a:bodyPr>
          <a:lstStyle/>
          <a:p>
            <a:r>
              <a:rPr lang="en-US" b="1" dirty="0">
                <a:hlinkClick r:id="rId6"/>
              </a:rPr>
              <a:t>Hazard Mitigation Assistance (HMA) Materials:</a:t>
            </a:r>
            <a:endParaRPr lang="en-US" b="1" dirty="0"/>
          </a:p>
          <a:p>
            <a:pPr marL="285750" indent="-285750">
              <a:buFont typeface="Arial" panose="020B0604020202020204" pitchFamily="34" charset="0"/>
              <a:buChar char="•"/>
            </a:pPr>
            <a:r>
              <a:rPr lang="en-US" dirty="0"/>
              <a:t>HMA Guidance (2024)</a:t>
            </a:r>
          </a:p>
        </p:txBody>
      </p:sp>
      <p:sp>
        <p:nvSpPr>
          <p:cNvPr id="7" name="TextBox 6">
            <a:extLst>
              <a:ext uri="{FF2B5EF4-FFF2-40B4-BE49-F238E27FC236}">
                <a16:creationId xmlns:a16="http://schemas.microsoft.com/office/drawing/2014/main" id="{559B6094-E119-4E1A-990C-43DD6997FBD7}"/>
              </a:ext>
            </a:extLst>
          </p:cNvPr>
          <p:cNvSpPr txBox="1"/>
          <p:nvPr/>
        </p:nvSpPr>
        <p:spPr>
          <a:xfrm>
            <a:off x="1025770" y="3054502"/>
            <a:ext cx="3657600" cy="646331"/>
          </a:xfrm>
          <a:prstGeom prst="rect">
            <a:avLst/>
          </a:prstGeom>
          <a:noFill/>
        </p:spPr>
        <p:txBody>
          <a:bodyPr wrap="square" rtlCol="0">
            <a:spAutoFit/>
          </a:bodyPr>
          <a:lstStyle/>
          <a:p>
            <a:r>
              <a:rPr lang="en-US" b="1" dirty="0">
                <a:hlinkClick r:id="rId7"/>
              </a:rPr>
              <a:t>Cost Share Information:</a:t>
            </a:r>
            <a:endParaRPr lang="en-US" b="1" dirty="0"/>
          </a:p>
          <a:p>
            <a:pPr marL="285750" indent="-285750">
              <a:buFont typeface="Arial" panose="020B0604020202020204" pitchFamily="34" charset="0"/>
              <a:buChar char="•"/>
            </a:pPr>
            <a:r>
              <a:rPr lang="en-US" dirty="0"/>
              <a:t>Cost Share Requirements</a:t>
            </a:r>
          </a:p>
        </p:txBody>
      </p:sp>
      <p:sp>
        <p:nvSpPr>
          <p:cNvPr id="8" name="TextBox 7">
            <a:extLst>
              <a:ext uri="{FF2B5EF4-FFF2-40B4-BE49-F238E27FC236}">
                <a16:creationId xmlns:a16="http://schemas.microsoft.com/office/drawing/2014/main" id="{3C661C47-0A4E-4CE4-9E7D-9B582E0B8643}"/>
              </a:ext>
            </a:extLst>
          </p:cNvPr>
          <p:cNvSpPr txBox="1"/>
          <p:nvPr/>
        </p:nvSpPr>
        <p:spPr>
          <a:xfrm>
            <a:off x="1025770" y="3864725"/>
            <a:ext cx="3657600" cy="923330"/>
          </a:xfrm>
          <a:prstGeom prst="rect">
            <a:avLst/>
          </a:prstGeom>
          <a:noFill/>
        </p:spPr>
        <p:txBody>
          <a:bodyPr wrap="square" rtlCol="0">
            <a:spAutoFit/>
          </a:bodyPr>
          <a:lstStyle/>
          <a:p>
            <a:r>
              <a:rPr lang="en-US" b="1" dirty="0">
                <a:hlinkClick r:id="rId8" action="ppaction://hlinkfile"/>
              </a:rPr>
              <a:t>Additional Information:</a:t>
            </a:r>
            <a:endParaRPr lang="en-US" b="1" dirty="0"/>
          </a:p>
          <a:p>
            <a:pPr marL="285750" indent="-285750">
              <a:buFont typeface="Arial" panose="020B0604020202020204" pitchFamily="34" charset="0"/>
              <a:buChar char="•"/>
            </a:pPr>
            <a:r>
              <a:rPr lang="en-US" dirty="0"/>
              <a:t>Mitigation Action Portfolio</a:t>
            </a:r>
          </a:p>
          <a:p>
            <a:pPr marL="285750" indent="-285750">
              <a:buFont typeface="Arial" panose="020B0604020202020204" pitchFamily="34" charset="0"/>
              <a:buChar char="•"/>
            </a:pPr>
            <a:r>
              <a:rPr lang="en-US" dirty="0"/>
              <a:t>Nature-based solutions</a:t>
            </a:r>
          </a:p>
        </p:txBody>
      </p:sp>
      <p:sp>
        <p:nvSpPr>
          <p:cNvPr id="11" name="TextBox 10">
            <a:extLst>
              <a:ext uri="{FF2B5EF4-FFF2-40B4-BE49-F238E27FC236}">
                <a16:creationId xmlns:a16="http://schemas.microsoft.com/office/drawing/2014/main" id="{65D0989B-0BC2-4223-B261-2500DF7CADA8}"/>
              </a:ext>
            </a:extLst>
          </p:cNvPr>
          <p:cNvSpPr txBox="1"/>
          <p:nvPr/>
        </p:nvSpPr>
        <p:spPr>
          <a:xfrm>
            <a:off x="1063451" y="4876032"/>
            <a:ext cx="3657600" cy="646331"/>
          </a:xfrm>
          <a:prstGeom prst="rect">
            <a:avLst/>
          </a:prstGeom>
          <a:noFill/>
        </p:spPr>
        <p:txBody>
          <a:bodyPr wrap="square" rtlCol="0">
            <a:spAutoFit/>
          </a:bodyPr>
          <a:lstStyle/>
          <a:p>
            <a:r>
              <a:rPr lang="en-US" b="1" u="sng" dirty="0">
                <a:solidFill>
                  <a:srgbClr val="FF8119"/>
                </a:solidFill>
              </a:rPr>
              <a:t>Social Vulnerability:</a:t>
            </a:r>
          </a:p>
          <a:p>
            <a:pPr marL="285750" indent="-285750">
              <a:buFont typeface="Arial" panose="020B0604020202020204" pitchFamily="34" charset="0"/>
              <a:buChar char="•"/>
            </a:pPr>
            <a:r>
              <a:rPr lang="en-US" dirty="0">
                <a:hlinkClick r:id="rId9">
                  <a:extLst>
                    <a:ext uri="{A12FA001-AC4F-418D-AE19-62706E023703}">
                      <ahyp:hlinkClr xmlns:ahyp="http://schemas.microsoft.com/office/drawing/2018/hyperlinkcolor" val="tx"/>
                    </a:ext>
                  </a:extLst>
                </a:hlinkClick>
              </a:rPr>
              <a:t>FEMA National Risk Index</a:t>
            </a:r>
            <a:endParaRPr lang="en-US" dirty="0"/>
          </a:p>
        </p:txBody>
      </p:sp>
      <p:pic>
        <p:nvPicPr>
          <p:cNvPr id="2050" name="Picture 2" descr="Arrow.wood Images – Browse 235,262 ...">
            <a:extLst>
              <a:ext uri="{FF2B5EF4-FFF2-40B4-BE49-F238E27FC236}">
                <a16:creationId xmlns:a16="http://schemas.microsoft.com/office/drawing/2014/main" id="{87B7217F-C2D6-2855-18E0-B1176A700FB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81600" y="1882794"/>
            <a:ext cx="3636077" cy="36360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3518FD7-1219-823D-FC90-57F62F5743D0}"/>
              </a:ext>
            </a:extLst>
          </p:cNvPr>
          <p:cNvSpPr/>
          <p:nvPr/>
        </p:nvSpPr>
        <p:spPr>
          <a:xfrm flipH="1">
            <a:off x="5998867" y="2762114"/>
            <a:ext cx="2535533" cy="646331"/>
          </a:xfrm>
          <a:prstGeom prst="rect">
            <a:avLst/>
          </a:prstGeom>
          <a:noFill/>
        </p:spPr>
        <p:txBody>
          <a:bodyPr wrap="square" lIns="91440" tIns="45720" rIns="91440" bIns="45720">
            <a:spAutoFit/>
          </a:bodyPr>
          <a:lstStyle/>
          <a:p>
            <a:pPr algn="ctr"/>
            <a:r>
              <a:rPr lang="en-US" sz="3600" b="1" cap="none" spc="0" dirty="0">
                <a:ln w="0"/>
                <a:solidFill>
                  <a:schemeClr val="tx1"/>
                </a:solidFill>
                <a:effectLst>
                  <a:outerShdw blurRad="38100" dist="19050" dir="2700000" algn="tl" rotWithShape="0">
                    <a:schemeClr val="dk1">
                      <a:alpha val="40000"/>
                    </a:schemeClr>
                  </a:outerShdw>
                </a:effectLst>
                <a:latin typeface="Bahnschrift Light Condensed" panose="020B0502040204020203" pitchFamily="34" charset="0"/>
              </a:rPr>
              <a:t>Resources</a:t>
            </a:r>
          </a:p>
        </p:txBody>
      </p:sp>
      <p:pic>
        <p:nvPicPr>
          <p:cNvPr id="10" name="Audio 9">
            <a:hlinkClick r:id="" action="ppaction://media"/>
            <a:extLst>
              <a:ext uri="{FF2B5EF4-FFF2-40B4-BE49-F238E27FC236}">
                <a16:creationId xmlns:a16="http://schemas.microsoft.com/office/drawing/2014/main" id="{351D9016-672B-47C4-28B7-A8EC0399E1CF}"/>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96871907"/>
      </p:ext>
    </p:extLst>
  </p:cSld>
  <p:clrMapOvr>
    <a:masterClrMapping/>
  </p:clrMapOvr>
  <mc:AlternateContent xmlns:mc="http://schemas.openxmlformats.org/markup-compatibility/2006" xmlns:p14="http://schemas.microsoft.com/office/powerpoint/2010/main">
    <mc:Choice Requires="p14">
      <p:transition spd="slow" p14:dur="2000" advTm="16920"/>
    </mc:Choice>
    <mc:Fallback xmlns="">
      <p:transition spd="slow" advTm="16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br>
              <a:rPr lang="en-US" dirty="0"/>
            </a:br>
            <a:r>
              <a:rPr lang="en-US" dirty="0"/>
              <a:t>Contact the NEMA Team</a:t>
            </a:r>
          </a:p>
        </p:txBody>
      </p:sp>
      <p:sp>
        <p:nvSpPr>
          <p:cNvPr id="7" name="TextBox 6"/>
          <p:cNvSpPr txBox="1"/>
          <p:nvPr/>
        </p:nvSpPr>
        <p:spPr>
          <a:xfrm>
            <a:off x="485775" y="3487756"/>
            <a:ext cx="3276600" cy="954107"/>
          </a:xfrm>
          <a:prstGeom prst="rect">
            <a:avLst/>
          </a:prstGeom>
          <a:noFill/>
        </p:spPr>
        <p:txBody>
          <a:bodyPr wrap="square" rtlCol="0">
            <a:spAutoFit/>
          </a:bodyPr>
          <a:lstStyle/>
          <a:p>
            <a:r>
              <a:rPr lang="en-US" sz="1400" dirty="0"/>
              <a:t>Kevin Cotter</a:t>
            </a:r>
          </a:p>
          <a:p>
            <a:r>
              <a:rPr lang="en-US" sz="1400" dirty="0"/>
              <a:t>Recovery Program Specialist I</a:t>
            </a:r>
          </a:p>
          <a:p>
            <a:r>
              <a:rPr lang="en-US" sz="1400" dirty="0">
                <a:latin typeface="Arial" panose="020B0604020202020204" pitchFamily="34" charset="0"/>
                <a:cs typeface="Arial" panose="020B0604020202020204" pitchFamily="34" charset="0"/>
              </a:rPr>
              <a:t>531.893.0650</a:t>
            </a:r>
          </a:p>
          <a:p>
            <a:r>
              <a:rPr lang="en-US" sz="1400" dirty="0" err="1">
                <a:hlinkClick r:id="rId5"/>
              </a:rPr>
              <a:t>kevin,cotter@nebraska.gov</a:t>
            </a:r>
            <a:r>
              <a:rPr lang="en-US" sz="1400" dirty="0"/>
              <a:t> </a:t>
            </a:r>
          </a:p>
        </p:txBody>
      </p:sp>
      <p:sp>
        <p:nvSpPr>
          <p:cNvPr id="8" name="TextBox 7"/>
          <p:cNvSpPr txBox="1"/>
          <p:nvPr/>
        </p:nvSpPr>
        <p:spPr>
          <a:xfrm>
            <a:off x="3505200" y="3458378"/>
            <a:ext cx="3276600" cy="954107"/>
          </a:xfrm>
          <a:prstGeom prst="rect">
            <a:avLst/>
          </a:prstGeom>
          <a:noFill/>
        </p:spPr>
        <p:txBody>
          <a:bodyPr wrap="square" rtlCol="0">
            <a:spAutoFit/>
          </a:bodyPr>
          <a:lstStyle/>
          <a:p>
            <a:r>
              <a:rPr lang="en-US" sz="1400" dirty="0"/>
              <a:t>Angelina Allen</a:t>
            </a:r>
          </a:p>
          <a:p>
            <a:r>
              <a:rPr lang="en-US" sz="1400" dirty="0"/>
              <a:t>Recovery Program Specialist I</a:t>
            </a:r>
          </a:p>
          <a:p>
            <a:r>
              <a:rPr lang="en-US" sz="1400" dirty="0">
                <a:latin typeface="Arial" panose="020B0604020202020204" pitchFamily="34" charset="0"/>
                <a:cs typeface="Arial" panose="020B0604020202020204" pitchFamily="34" charset="0"/>
              </a:rPr>
              <a:t>531.530.7809</a:t>
            </a:r>
          </a:p>
          <a:p>
            <a:r>
              <a:rPr lang="en-US" sz="1400" dirty="0">
                <a:hlinkClick r:id="rId6"/>
              </a:rPr>
              <a:t>angelina.allen@nebraska.gov</a:t>
            </a:r>
            <a:r>
              <a:rPr lang="en-US" sz="1400" dirty="0"/>
              <a:t> </a:t>
            </a:r>
          </a:p>
        </p:txBody>
      </p:sp>
      <p:sp>
        <p:nvSpPr>
          <p:cNvPr id="3" name="TextBox 2">
            <a:extLst>
              <a:ext uri="{FF2B5EF4-FFF2-40B4-BE49-F238E27FC236}">
                <a16:creationId xmlns:a16="http://schemas.microsoft.com/office/drawing/2014/main" id="{6E500541-866A-3B9E-4332-8578F65EE141}"/>
              </a:ext>
            </a:extLst>
          </p:cNvPr>
          <p:cNvSpPr txBox="1"/>
          <p:nvPr/>
        </p:nvSpPr>
        <p:spPr>
          <a:xfrm>
            <a:off x="2518260" y="1417638"/>
            <a:ext cx="4176143" cy="369332"/>
          </a:xfrm>
          <a:prstGeom prst="rect">
            <a:avLst/>
          </a:prstGeom>
          <a:noFill/>
        </p:spPr>
        <p:txBody>
          <a:bodyPr wrap="none" rtlCol="0">
            <a:spAutoFit/>
          </a:bodyPr>
          <a:lstStyle/>
          <a:p>
            <a:r>
              <a:rPr lang="en-US" dirty="0">
                <a:hlinkClick r:id="rId7"/>
              </a:rPr>
              <a:t>nema.hazardmitigation@nebraska.gov</a:t>
            </a:r>
            <a:r>
              <a:rPr lang="en-US" dirty="0"/>
              <a:t> </a:t>
            </a:r>
          </a:p>
        </p:txBody>
      </p:sp>
      <p:sp>
        <p:nvSpPr>
          <p:cNvPr id="4" name="TextBox 3">
            <a:extLst>
              <a:ext uri="{FF2B5EF4-FFF2-40B4-BE49-F238E27FC236}">
                <a16:creationId xmlns:a16="http://schemas.microsoft.com/office/drawing/2014/main" id="{CAF21DB4-99A0-C3CF-051B-D6951B3DABD1}"/>
              </a:ext>
            </a:extLst>
          </p:cNvPr>
          <p:cNvSpPr txBox="1"/>
          <p:nvPr/>
        </p:nvSpPr>
        <p:spPr>
          <a:xfrm>
            <a:off x="457200" y="2223196"/>
            <a:ext cx="2619563" cy="1169551"/>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Chelsea Harris</a:t>
            </a:r>
          </a:p>
          <a:p>
            <a:r>
              <a:rPr lang="en-US" sz="1400" dirty="0">
                <a:latin typeface="Arial" panose="020B0604020202020204" pitchFamily="34" charset="0"/>
                <a:cs typeface="Arial" panose="020B0604020202020204" pitchFamily="34" charset="0"/>
              </a:rPr>
              <a:t>State Hazard Mitigation Officer</a:t>
            </a:r>
          </a:p>
          <a:p>
            <a:r>
              <a:rPr lang="en-US" sz="1400" dirty="0">
                <a:latin typeface="Arial" panose="020B0604020202020204" pitchFamily="34" charset="0"/>
                <a:cs typeface="Arial" panose="020B0604020202020204" pitchFamily="34" charset="0"/>
              </a:rPr>
              <a:t>402.430.2252</a:t>
            </a:r>
          </a:p>
          <a:p>
            <a:r>
              <a:rPr lang="en-US" sz="1400" dirty="0">
                <a:latin typeface="Arial" panose="020B0604020202020204" pitchFamily="34" charset="0"/>
                <a:cs typeface="Arial" panose="020B0604020202020204" pitchFamily="34" charset="0"/>
                <a:hlinkClick r:id="rId8"/>
              </a:rPr>
              <a:t>chelsea.harris@Nebraska.gov</a:t>
            </a:r>
            <a:endParaRPr lang="en-US" sz="1400" dirty="0">
              <a:latin typeface="Arial" panose="020B0604020202020204" pitchFamily="34" charset="0"/>
              <a:cs typeface="Arial" panose="020B0604020202020204" pitchFamily="34" charset="0"/>
            </a:endParaRPr>
          </a:p>
          <a:p>
            <a:endParaRPr lang="en-US" sz="1400" dirty="0"/>
          </a:p>
        </p:txBody>
      </p:sp>
      <p:sp>
        <p:nvSpPr>
          <p:cNvPr id="6" name="TextBox 5">
            <a:extLst>
              <a:ext uri="{FF2B5EF4-FFF2-40B4-BE49-F238E27FC236}">
                <a16:creationId xmlns:a16="http://schemas.microsoft.com/office/drawing/2014/main" id="{112FB2DB-2A45-C16E-E979-E89F64DB9A0B}"/>
              </a:ext>
            </a:extLst>
          </p:cNvPr>
          <p:cNvSpPr txBox="1"/>
          <p:nvPr/>
        </p:nvSpPr>
        <p:spPr>
          <a:xfrm>
            <a:off x="3505200" y="2248702"/>
            <a:ext cx="2663651" cy="954107"/>
          </a:xfrm>
          <a:prstGeom prst="rect">
            <a:avLst/>
          </a:prstGeom>
          <a:noFill/>
        </p:spPr>
        <p:txBody>
          <a:bodyPr wrap="square">
            <a:spAutoFit/>
          </a:bodyPr>
          <a:lstStyle/>
          <a:p>
            <a:r>
              <a:rPr lang="en-US" sz="1400" dirty="0"/>
              <a:t>Erica Wertz</a:t>
            </a:r>
          </a:p>
          <a:p>
            <a:r>
              <a:rPr lang="en-US" sz="1400" dirty="0"/>
              <a:t>Recovery Program Specialist II</a:t>
            </a:r>
          </a:p>
          <a:p>
            <a:r>
              <a:rPr lang="en-US" sz="1400" dirty="0">
                <a:latin typeface="Arial" panose="020B0604020202020204" pitchFamily="34" charset="0"/>
                <a:cs typeface="Arial" panose="020B0604020202020204" pitchFamily="34" charset="0"/>
              </a:rPr>
              <a:t>402.480.1419</a:t>
            </a:r>
          </a:p>
          <a:p>
            <a:r>
              <a:rPr lang="en-US" sz="1400" dirty="0">
                <a:hlinkClick r:id="rId9"/>
              </a:rPr>
              <a:t>erica.wertz@nebraska.gov</a:t>
            </a:r>
            <a:r>
              <a:rPr lang="en-US" sz="1400" dirty="0"/>
              <a:t> </a:t>
            </a:r>
          </a:p>
        </p:txBody>
      </p:sp>
      <p:sp>
        <p:nvSpPr>
          <p:cNvPr id="10" name="TextBox 9">
            <a:extLst>
              <a:ext uri="{FF2B5EF4-FFF2-40B4-BE49-F238E27FC236}">
                <a16:creationId xmlns:a16="http://schemas.microsoft.com/office/drawing/2014/main" id="{94E87F0B-850C-13DB-93F1-01D39122069C}"/>
              </a:ext>
            </a:extLst>
          </p:cNvPr>
          <p:cNvSpPr txBox="1"/>
          <p:nvPr/>
        </p:nvSpPr>
        <p:spPr>
          <a:xfrm>
            <a:off x="6400800" y="3089046"/>
            <a:ext cx="2590800" cy="954107"/>
          </a:xfrm>
          <a:prstGeom prst="rect">
            <a:avLst/>
          </a:prstGeom>
          <a:noFill/>
        </p:spPr>
        <p:txBody>
          <a:bodyPr wrap="square">
            <a:spAutoFit/>
          </a:bodyPr>
          <a:lstStyle/>
          <a:p>
            <a:r>
              <a:rPr lang="en-US" sz="1400" dirty="0"/>
              <a:t>Alyssa Grosse</a:t>
            </a:r>
          </a:p>
          <a:p>
            <a:r>
              <a:rPr lang="en-US" sz="1400" dirty="0"/>
              <a:t>Recovery Program Specialist I</a:t>
            </a:r>
          </a:p>
          <a:p>
            <a:r>
              <a:rPr lang="en-US" sz="1400" dirty="0">
                <a:latin typeface="Arial" panose="020B0604020202020204" pitchFamily="34" charset="0"/>
                <a:cs typeface="Arial" panose="020B0604020202020204" pitchFamily="34" charset="0"/>
              </a:rPr>
              <a:t>531.289.5546</a:t>
            </a:r>
          </a:p>
          <a:p>
            <a:r>
              <a:rPr lang="en-US" sz="1400" dirty="0">
                <a:hlinkClick r:id="rId10"/>
              </a:rPr>
              <a:t>alyssa.grosse@nebraska.gov</a:t>
            </a:r>
            <a:r>
              <a:rPr lang="en-US" sz="1400" dirty="0"/>
              <a:t> </a:t>
            </a:r>
          </a:p>
        </p:txBody>
      </p:sp>
      <p:pic>
        <p:nvPicPr>
          <p:cNvPr id="12" name="Picture 11">
            <a:extLst>
              <a:ext uri="{FF2B5EF4-FFF2-40B4-BE49-F238E27FC236}">
                <a16:creationId xmlns:a16="http://schemas.microsoft.com/office/drawing/2014/main" id="{79669D2C-DA6A-4C4A-5757-EC6CC088C9D8}"/>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27181" b="61551" l="25197" r="72865">
                        <a14:foregroundMark x1="41948" y1="42497" x2="40450" y2="39629"/>
                        <a14:foregroundMark x1="36991" y1="29598" x2="32331" y2="27548"/>
                        <a14:foregroundMark x1="25341" y1="45365" x2="25409" y2="51737"/>
                        <a14:foregroundMark x1="25600" y1="52069" x2="29164" y2="58279"/>
                        <a14:foregroundMark x1="29164" y1="58279" x2="37462" y2="61591"/>
                        <a14:foregroundMark x1="37462" y1="61591" x2="39733" y2="60016"/>
                        <a14:foregroundMark x1="31314" y1="35784" x2="26915" y2="40175"/>
                        <a14:foregroundMark x1="26172" y1="42237" x2="25488" y2="47319"/>
                        <a14:foregroundMark x1="26259" y1="41594" x2="26200" y2="42036"/>
                        <a14:foregroundMark x1="25879" y1="51678" x2="27922" y2="58279"/>
                        <a14:foregroundMark x1="31738" y1="35582" x2="33283" y2="43498"/>
                        <a14:foregroundMark x1="33283" y1="43498" x2="30012" y2="49758"/>
                        <a14:foregroundMark x1="30012" y1="49758" x2="26015" y2="45234"/>
                        <a14:foregroundMark x1="26015" y1="45234" x2="29406" y2="38207"/>
                        <a14:foregroundMark x1="29406" y1="38207" x2="31950" y2="35420"/>
                        <a14:foregroundMark x1="46457" y1="49556" x2="41793" y2="54766"/>
                        <a14:foregroundMark x1="41793" y1="54766" x2="49727" y2="58845"/>
                        <a14:foregroundMark x1="49727" y1="58845" x2="56299" y2="59330"/>
                        <a14:foregroundMark x1="56299" y1="59330" x2="57420" y2="52302"/>
                        <a14:foregroundMark x1="57420" y1="52302" x2="51969" y2="53110"/>
                        <a14:foregroundMark x1="51969" y1="53110" x2="47123" y2="50283"/>
                        <a14:foregroundMark x1="47123" y1="50283" x2="46729" y2="49758"/>
                        <a14:foregroundMark x1="61932" y1="47617" x2="66263" y2="42528"/>
                        <a14:foregroundMark x1="66263" y1="42528" x2="71654" y2="42649"/>
                        <a14:foregroundMark x1="71654" y1="42649" x2="73864" y2="49435"/>
                        <a14:foregroundMark x1="73864" y1="49435" x2="72865" y2="57108"/>
                        <a14:foregroundMark x1="72865" y1="57108" x2="67293" y2="59370"/>
                        <a14:foregroundMark x1="67293" y1="59370" x2="61932" y2="59006"/>
                        <a14:foregroundMark x1="61932" y1="59006" x2="64779" y2="52019"/>
                        <a14:foregroundMark x1="64779" y1="52019" x2="62235" y2="47900"/>
                        <a14:foregroundMark x1="46729" y1="43942" x2="49818" y2="37359"/>
                        <a14:foregroundMark x1="49818" y1="37359" x2="47153" y2="43821"/>
                        <a14:foregroundMark x1="47153" y1="43821" x2="46941" y2="43942"/>
                        <a14:foregroundMark x1="52235" y1="39833" x2="47373" y2="40557"/>
                        <a14:foregroundMark x1="46730" y1="43428" x2="46063" y2="47900"/>
                        <a14:foregroundMark x1="47009" y1="41556" x2="46831" y2="42750"/>
                        <a14:foregroundMark x1="50333" y1="38570" x2="51333" y2="39216"/>
                        <a14:foregroundMark x1="50000" y1="39378" x2="51845" y2="38857"/>
                        <a14:foregroundMark x1="48607" y1="39378" x2="48395" y2="39216"/>
                        <a14:foregroundMark x1="50757" y1="39095" x2="49576" y2="39297"/>
                        <a14:foregroundMark x1="51454" y1="38651" x2="50909" y2="39015"/>
                        <a14:foregroundMark x1="51514" y1="39015" x2="52211" y2="39459"/>
                        <a14:foregroundMark x1="39370" y1="37884" x2="40339" y2="38813"/>
                        <a14:foregroundMark x1="32223" y1="28837" x2="31799" y2="29483"/>
                        <a14:foregroundMark x1="32162" y1="29200" x2="31587" y2="33360"/>
                        <a14:foregroundMark x1="31678" y1="29281" x2="31950" y2="33643"/>
                        <a14:backgroundMark x1="25893" y1="52989" x2="25197" y2="45234"/>
                        <a14:backgroundMark x1="25197" y1="45234" x2="25076" y2="52585"/>
                        <a14:backgroundMark x1="25076" y1="52585" x2="25197" y2="52827"/>
                        <a14:backgroundMark x1="25076" y1="45880" x2="27196" y2="38732"/>
                        <a14:backgroundMark x1="27196" y1="38732" x2="31587" y2="34532"/>
                        <a14:backgroundMark x1="31587" y1="34532" x2="31647" y2="27504"/>
                        <a14:backgroundMark x1="31647" y1="27504" x2="24531" y2="42973"/>
                        <a14:backgroundMark x1="24531" y1="42973" x2="24864" y2="45477"/>
                        <a14:backgroundMark x1="25288" y1="43457" x2="30981" y2="31139"/>
                        <a14:backgroundMark x1="30557" y1="28271" x2="30557" y2="28271"/>
                        <a14:backgroundMark x1="30830" y1="28191" x2="29921" y2="28998"/>
                        <a14:backgroundMark x1="31526" y1="27262" x2="32283" y2="27625"/>
                        <a14:backgroundMark x1="37068" y1="29200" x2="38007" y2="36268"/>
                        <a14:backgroundMark x1="40405" y1="38729" x2="42217" y2="40590"/>
                        <a14:backgroundMark x1="38007" y1="36268" x2="39464" y2="37764"/>
                        <a14:backgroundMark x1="42217" y1="40590" x2="45094" y2="47375"/>
                        <a14:backgroundMark x1="45094" y1="47375" x2="46924" y2="40014"/>
                        <a14:backgroundMark x1="46884" y1="40020" x2="47032" y2="32310"/>
                        <a14:backgroundMark x1="47032" y1="32310" x2="43943" y2="26656"/>
                        <a14:backgroundMark x1="43943" y1="26656" x2="38583" y2="27383"/>
                        <a14:backgroundMark x1="38583" y1="27383" x2="37008" y2="29402"/>
                        <a14:backgroundMark x1="36947" y1="29483" x2="36947" y2="29483"/>
                        <a14:backgroundMark x1="36887" y1="29645" x2="38674" y2="36511"/>
                        <a14:backgroundMark x1="38674" y1="36511" x2="37280" y2="29564"/>
                        <a14:backgroundMark x1="52847" y1="38893" x2="54361" y2="30856"/>
                        <a14:backgroundMark x1="54361" y1="30856" x2="49667" y2="27342"/>
                        <a14:backgroundMark x1="49667" y1="27342" x2="47002" y2="34693"/>
                        <a14:backgroundMark x1="47002" y1="34693" x2="49546" y2="27948"/>
                        <a14:backgroundMark x1="49546" y1="27948" x2="47910" y2="35097"/>
                        <a14:backgroundMark x1="47910" y1="35097" x2="53119" y2="37843"/>
                        <a14:backgroundMark x1="53119" y1="37843" x2="53725" y2="28514"/>
                        <a14:backgroundMark x1="53725" y1="28514" x2="47759" y2="30816"/>
                        <a14:backgroundMark x1="47759" y1="30816" x2="52756" y2="33885"/>
                        <a14:backgroundMark x1="52756" y1="33885" x2="48031" y2="36955"/>
                        <a14:backgroundMark x1="48031" y1="36955" x2="47789" y2="32068"/>
                        <a14:backgroundMark x1="41278" y1="39943" x2="42520" y2="44548"/>
                        <a14:backgroundMark x1="42520" y1="44548" x2="44912" y2="47536"/>
                        <a14:backgroundMark x1="44912" y1="47536" x2="45276" y2="42892"/>
                        <a14:backgroundMark x1="45276" y1="42892" x2="42277" y2="40186"/>
                        <a14:backgroundMark x1="42277" y1="40186" x2="41520" y2="39943"/>
                        <a14:backgroundMark x1="42641" y1="42367" x2="42368" y2="42892"/>
                        <a14:backgroundMark x1="43761" y1="46446" x2="46275" y2="47294"/>
                        <a14:backgroundMark x1="45821" y1="47375" x2="47820" y2="38449"/>
                        <a14:backgroundMark x1="47820" y1="38449" x2="45488" y2="43578"/>
                        <a14:backgroundMark x1="45488" y1="43578" x2="45609" y2="47658"/>
                        <a14:backgroundMark x1="45609" y1="47658" x2="45669" y2="47375"/>
                        <a14:backgroundMark x1="51999" y1="38328" x2="51999" y2="38449"/>
                        <a14:backgroundMark x1="52362" y1="38691" x2="53816" y2="42326"/>
                        <a14:backgroundMark x1="53816" y1="42326" x2="52483" y2="38691"/>
                        <a14:backgroundMark x1="60478" y1="38166" x2="59994" y2="42367"/>
                        <a14:backgroundMark x1="59994" y1="42367" x2="61932" y2="39055"/>
                        <a14:backgroundMark x1="61932" y1="39055" x2="60569" y2="38005"/>
                        <a14:backgroundMark x1="69958" y1="39984" x2="70170" y2="39903"/>
                        <a14:backgroundMark x1="69988" y1="40428" x2="70230" y2="40145"/>
                        <a14:backgroundMark x1="71169" y1="41599" x2="71169" y2="41599"/>
                        <a14:backgroundMark x1="42520" y1="43255" x2="43761" y2="45315"/>
                      </a14:backgroundRemoval>
                    </a14:imgEffect>
                  </a14:imgLayer>
                </a14:imgProps>
              </a:ext>
              <a:ext uri="{28A0092B-C50C-407E-A947-70E740481C1C}">
                <a14:useLocalDpi xmlns:a14="http://schemas.microsoft.com/office/drawing/2010/main" val="0"/>
              </a:ext>
            </a:extLst>
          </a:blip>
          <a:srcRect l="24166" t="26056" r="25000" b="40937"/>
          <a:stretch>
            <a:fillRect/>
          </a:stretch>
        </p:blipFill>
        <p:spPr>
          <a:xfrm>
            <a:off x="2895600" y="4507493"/>
            <a:ext cx="3237149" cy="1576399"/>
          </a:xfrm>
          <a:prstGeom prst="rect">
            <a:avLst/>
          </a:prstGeom>
        </p:spPr>
      </p:pic>
      <p:pic>
        <p:nvPicPr>
          <p:cNvPr id="9" name="Audio 8">
            <a:hlinkClick r:id="" action="ppaction://media"/>
            <a:extLst>
              <a:ext uri="{FF2B5EF4-FFF2-40B4-BE49-F238E27FC236}">
                <a16:creationId xmlns:a16="http://schemas.microsoft.com/office/drawing/2014/main" id="{019685A7-E0CC-15AB-EC1B-2478EF5DE52D}"/>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24878109"/>
      </p:ext>
    </p:extLst>
  </p:cSld>
  <p:clrMapOvr>
    <a:masterClrMapping/>
  </p:clrMapOvr>
  <mc:AlternateContent xmlns:mc="http://schemas.openxmlformats.org/markup-compatibility/2006" xmlns:p14="http://schemas.microsoft.com/office/powerpoint/2010/main">
    <mc:Choice Requires="p14">
      <p:transition spd="slow" p14:dur="2000" advTm="17113"/>
    </mc:Choice>
    <mc:Fallback xmlns="">
      <p:transition spd="slow" advTm="17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FDA8D-89C1-4A8E-8A16-D4AD0ADC28EA}"/>
              </a:ext>
            </a:extLst>
          </p:cNvPr>
          <p:cNvSpPr>
            <a:spLocks noGrp="1"/>
          </p:cNvSpPr>
          <p:nvPr>
            <p:ph type="title"/>
          </p:nvPr>
        </p:nvSpPr>
        <p:spPr/>
        <p:txBody>
          <a:bodyPr>
            <a:normAutofit/>
          </a:bodyPr>
          <a:lstStyle/>
          <a:p>
            <a:pPr algn="l"/>
            <a:r>
              <a:rPr lang="en-US" sz="4000" dirty="0">
                <a:solidFill>
                  <a:srgbClr val="00607F"/>
                </a:solidFill>
                <a:latin typeface="Trebuchet MS" panose="020B0603020202020204" pitchFamily="34" charset="0"/>
              </a:rPr>
              <a:t>AGENDA </a:t>
            </a:r>
          </a:p>
        </p:txBody>
      </p:sp>
      <p:sp>
        <p:nvSpPr>
          <p:cNvPr id="5" name="Slide Number Placeholder 4">
            <a:extLst>
              <a:ext uri="{FF2B5EF4-FFF2-40B4-BE49-F238E27FC236}">
                <a16:creationId xmlns:a16="http://schemas.microsoft.com/office/drawing/2014/main" id="{DF24EB21-9FFC-4434-84C7-63F75720E780}"/>
              </a:ext>
            </a:extLst>
          </p:cNvPr>
          <p:cNvSpPr>
            <a:spLocks noGrp="1"/>
          </p:cNvSpPr>
          <p:nvPr>
            <p:ph type="sldNum" sz="quarter" idx="12"/>
          </p:nvPr>
        </p:nvSpPr>
        <p:spPr/>
        <p:txBody>
          <a:bodyPr/>
          <a:lstStyle/>
          <a:p>
            <a:fld id="{9EDB6E7E-896E-4FA5-B572-569619D81C84}" type="slidenum">
              <a:rPr lang="en-US" smtClean="0"/>
              <a:t>2</a:t>
            </a:fld>
            <a:endParaRPr lang="en-US" dirty="0"/>
          </a:p>
        </p:txBody>
      </p:sp>
      <p:sp>
        <p:nvSpPr>
          <p:cNvPr id="3" name="Content Placeholder 2">
            <a:extLst>
              <a:ext uri="{FF2B5EF4-FFF2-40B4-BE49-F238E27FC236}">
                <a16:creationId xmlns:a16="http://schemas.microsoft.com/office/drawing/2014/main" id="{41D88D2A-E06D-4F3D-95AA-94EAC1E35D05}"/>
              </a:ext>
            </a:extLst>
          </p:cNvPr>
          <p:cNvSpPr>
            <a:spLocks noGrp="1"/>
          </p:cNvSpPr>
          <p:nvPr>
            <p:ph sz="half" idx="1"/>
          </p:nvPr>
        </p:nvSpPr>
        <p:spPr>
          <a:xfrm>
            <a:off x="381000" y="1417638"/>
            <a:ext cx="3741054" cy="4495800"/>
          </a:xfrm>
        </p:spPr>
        <p:txBody>
          <a:bodyPr>
            <a:normAutofit/>
          </a:bodyPr>
          <a:lstStyle/>
          <a:p>
            <a:pPr>
              <a:buFont typeface="Wingdings" panose="05000000000000000000" pitchFamily="2" charset="2"/>
              <a:buChar char="§"/>
            </a:pPr>
            <a:r>
              <a:rPr lang="en-US" sz="2000" dirty="0"/>
              <a:t>Funding overview</a:t>
            </a:r>
          </a:p>
          <a:p>
            <a:pPr>
              <a:buFont typeface="Wingdings" panose="05000000000000000000" pitchFamily="2" charset="2"/>
              <a:buChar char="§"/>
            </a:pPr>
            <a:r>
              <a:rPr lang="en-US" sz="2000" dirty="0"/>
              <a:t>P</a:t>
            </a:r>
            <a:r>
              <a:rPr lang="en-US" sz="2000" dirty="0">
                <a:solidFill>
                  <a:schemeClr val="tx1"/>
                </a:solidFill>
              </a:rPr>
              <a:t>rogram priorities</a:t>
            </a:r>
            <a:endParaRPr lang="en-US" sz="2000" dirty="0"/>
          </a:p>
          <a:p>
            <a:pPr>
              <a:buFont typeface="Wingdings" panose="05000000000000000000" pitchFamily="2" charset="2"/>
              <a:buChar char="§"/>
            </a:pPr>
            <a:r>
              <a:rPr lang="en-US" sz="2000" dirty="0"/>
              <a:t>Eligible activities</a:t>
            </a:r>
          </a:p>
          <a:p>
            <a:pPr>
              <a:buFont typeface="Wingdings" panose="05000000000000000000" pitchFamily="2" charset="2"/>
              <a:buChar char="§"/>
            </a:pPr>
            <a:r>
              <a:rPr lang="en-US" sz="2000" dirty="0"/>
              <a:t>Program requirements</a:t>
            </a:r>
          </a:p>
          <a:p>
            <a:pPr>
              <a:buFont typeface="Wingdings" panose="05000000000000000000" pitchFamily="2" charset="2"/>
              <a:buChar char="§"/>
            </a:pPr>
            <a:r>
              <a:rPr lang="en-US" sz="2000" dirty="0"/>
              <a:t>Cost share requirements </a:t>
            </a:r>
          </a:p>
          <a:p>
            <a:pPr>
              <a:buFont typeface="Wingdings" panose="05000000000000000000" pitchFamily="2" charset="2"/>
              <a:buChar char="§"/>
            </a:pPr>
            <a:r>
              <a:rPr lang="en-US" sz="2000" dirty="0"/>
              <a:t>State allocation</a:t>
            </a:r>
          </a:p>
          <a:p>
            <a:pPr>
              <a:buFont typeface="Wingdings" panose="05000000000000000000" pitchFamily="2" charset="2"/>
              <a:buChar char="§"/>
            </a:pPr>
            <a:r>
              <a:rPr lang="en-US" sz="2000" dirty="0"/>
              <a:t>National competition </a:t>
            </a:r>
          </a:p>
          <a:p>
            <a:pPr>
              <a:buFont typeface="Wingdings" panose="05000000000000000000" pitchFamily="2" charset="2"/>
              <a:buChar char="§"/>
            </a:pPr>
            <a:r>
              <a:rPr lang="en-US" sz="2000" dirty="0"/>
              <a:t>State and federal key dates </a:t>
            </a:r>
          </a:p>
          <a:p>
            <a:pPr>
              <a:buFont typeface="Wingdings" panose="05000000000000000000" pitchFamily="2" charset="2"/>
              <a:buChar char="§"/>
            </a:pPr>
            <a:r>
              <a:rPr lang="en-US" sz="2000" dirty="0"/>
              <a:t>Job aids and resources </a:t>
            </a:r>
          </a:p>
          <a:p>
            <a:pPr>
              <a:buFont typeface="Wingdings" panose="05000000000000000000" pitchFamily="2" charset="2"/>
              <a:buChar char="§"/>
            </a:pPr>
            <a:r>
              <a:rPr lang="en-US" sz="2000" dirty="0"/>
              <a:t>Questions </a:t>
            </a:r>
            <a:endParaRPr lang="en-US" dirty="0"/>
          </a:p>
          <a:p>
            <a:endParaRPr lang="en-US" dirty="0"/>
          </a:p>
          <a:p>
            <a:endParaRPr lang="en-US" dirty="0"/>
          </a:p>
        </p:txBody>
      </p:sp>
      <p:pic>
        <p:nvPicPr>
          <p:cNvPr id="11" name="Content Placeholder 10">
            <a:extLst>
              <a:ext uri="{FF2B5EF4-FFF2-40B4-BE49-F238E27FC236}">
                <a16:creationId xmlns:a16="http://schemas.microsoft.com/office/drawing/2014/main" id="{2A85724C-71C2-5B26-BFAD-E55CFFF7423C}"/>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rcRect t="4018"/>
          <a:stretch>
            <a:fillRect/>
          </a:stretch>
        </p:blipFill>
        <p:spPr>
          <a:xfrm>
            <a:off x="4583723" y="381000"/>
            <a:ext cx="4267200" cy="5461000"/>
          </a:xfrm>
          <a:prstGeom prst="rect">
            <a:avLst/>
          </a:prstGeom>
        </p:spPr>
      </p:pic>
      <p:sp>
        <p:nvSpPr>
          <p:cNvPr id="12" name="TextBox 11">
            <a:extLst>
              <a:ext uri="{FF2B5EF4-FFF2-40B4-BE49-F238E27FC236}">
                <a16:creationId xmlns:a16="http://schemas.microsoft.com/office/drawing/2014/main" id="{35321B4E-0508-3BB7-293C-D47970106DC3}"/>
              </a:ext>
            </a:extLst>
          </p:cNvPr>
          <p:cNvSpPr txBox="1"/>
          <p:nvPr/>
        </p:nvSpPr>
        <p:spPr>
          <a:xfrm>
            <a:off x="4696605" y="5791200"/>
            <a:ext cx="3990195" cy="276999"/>
          </a:xfrm>
          <a:prstGeom prst="rect">
            <a:avLst/>
          </a:prstGeom>
          <a:noFill/>
        </p:spPr>
        <p:txBody>
          <a:bodyPr wrap="none" rtlCol="0">
            <a:spAutoFit/>
          </a:bodyPr>
          <a:lstStyle/>
          <a:p>
            <a:r>
              <a:rPr lang="en-US" sz="1200" dirty="0"/>
              <a:t>City of Lincoln, Forest Lake Blvd Drainage Improvement</a:t>
            </a:r>
          </a:p>
        </p:txBody>
      </p:sp>
      <p:pic>
        <p:nvPicPr>
          <p:cNvPr id="13" name="Audio 12">
            <a:hlinkClick r:id="" action="ppaction://media"/>
            <a:extLst>
              <a:ext uri="{FF2B5EF4-FFF2-40B4-BE49-F238E27FC236}">
                <a16:creationId xmlns:a16="http://schemas.microsoft.com/office/drawing/2014/main" id="{0CBC8A8F-B1E8-ADC3-03BD-095BE090CFE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84271523"/>
      </p:ext>
    </p:extLst>
  </p:cSld>
  <p:clrMapOvr>
    <a:masterClrMapping/>
  </p:clrMapOvr>
  <mc:AlternateContent xmlns:mc="http://schemas.openxmlformats.org/markup-compatibility/2006" xmlns:p14="http://schemas.microsoft.com/office/powerpoint/2010/main">
    <mc:Choice Requires="p14">
      <p:transition spd="slow" p14:dur="2000" advTm="23857"/>
    </mc:Choice>
    <mc:Fallback xmlns="">
      <p:transition spd="slow" advTm="23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636A2A8A-CC0C-4366-AD0D-98B55F80FA63}"/>
              </a:ext>
            </a:extLst>
          </p:cNvPr>
          <p:cNvSpPr>
            <a:spLocks noGrp="1"/>
          </p:cNvSpPr>
          <p:nvPr>
            <p:ph type="title"/>
          </p:nvPr>
        </p:nvSpPr>
        <p:spPr>
          <a:xfrm>
            <a:off x="457200" y="0"/>
            <a:ext cx="8229600" cy="1143000"/>
          </a:xfrm>
        </p:spPr>
        <p:txBody>
          <a:bodyPr anchor="ctr">
            <a:normAutofit/>
          </a:bodyPr>
          <a:lstStyle/>
          <a:p>
            <a:pPr>
              <a:lnSpc>
                <a:spcPct val="90000"/>
              </a:lnSpc>
            </a:pPr>
            <a:r>
              <a:rPr lang="en-US" sz="3200" b="0" dirty="0">
                <a:latin typeface="Trebuchet MS" panose="020B0603020202020204" pitchFamily="34" charset="0"/>
              </a:rPr>
              <a:t>FUNDING OVERVIEW </a:t>
            </a:r>
          </a:p>
        </p:txBody>
      </p:sp>
      <p:sp>
        <p:nvSpPr>
          <p:cNvPr id="5" name="Slide Number Placeholder 4">
            <a:extLst>
              <a:ext uri="{FF2B5EF4-FFF2-40B4-BE49-F238E27FC236}">
                <a16:creationId xmlns:a16="http://schemas.microsoft.com/office/drawing/2014/main" id="{7645D66E-EF6F-42B4-928A-DB839D23668B}"/>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9EDB6E7E-896E-4FA5-B572-569619D81C84}" type="slidenum">
              <a:rPr lang="en-US" smtClean="0"/>
              <a:pPr>
                <a:spcAft>
                  <a:spcPts val="600"/>
                </a:spcAft>
              </a:pPr>
              <a:t>3</a:t>
            </a:fld>
            <a:endParaRPr lang="en-US"/>
          </a:p>
        </p:txBody>
      </p:sp>
      <p:graphicFrame>
        <p:nvGraphicFramePr>
          <p:cNvPr id="6" name="Content Placeholder 5">
            <a:extLst>
              <a:ext uri="{FF2B5EF4-FFF2-40B4-BE49-F238E27FC236}">
                <a16:creationId xmlns:a16="http://schemas.microsoft.com/office/drawing/2014/main" id="{9C8D9A0B-1549-4D4B-BF16-48D2EA095564}"/>
              </a:ext>
            </a:extLst>
          </p:cNvPr>
          <p:cNvGraphicFramePr>
            <a:graphicFrameLocks noGrp="1"/>
          </p:cNvGraphicFramePr>
          <p:nvPr>
            <p:ph idx="1"/>
            <p:extLst>
              <p:ext uri="{D42A27DB-BD31-4B8C-83A1-F6EECF244321}">
                <p14:modId xmlns:p14="http://schemas.microsoft.com/office/powerpoint/2010/main" val="258266832"/>
              </p:ext>
            </p:extLst>
          </p:nvPr>
        </p:nvGraphicFramePr>
        <p:xfrm>
          <a:off x="304800" y="914400"/>
          <a:ext cx="8534400" cy="5394539"/>
        </p:xfrm>
        <a:graphic>
          <a:graphicData uri="http://schemas.openxmlformats.org/drawingml/2006/table">
            <a:tbl>
              <a:tblPr firstRow="1" firstCol="1" bandRow="1">
                <a:tableStyleId>{5C22544A-7EE6-4342-B048-85BDC9FD1C3A}</a:tableStyleId>
              </a:tblPr>
              <a:tblGrid>
                <a:gridCol w="4648200">
                  <a:extLst>
                    <a:ext uri="{9D8B030D-6E8A-4147-A177-3AD203B41FA5}">
                      <a16:colId xmlns:a16="http://schemas.microsoft.com/office/drawing/2014/main" val="3886827326"/>
                    </a:ext>
                  </a:extLst>
                </a:gridCol>
                <a:gridCol w="3886200">
                  <a:extLst>
                    <a:ext uri="{9D8B030D-6E8A-4147-A177-3AD203B41FA5}">
                      <a16:colId xmlns:a16="http://schemas.microsoft.com/office/drawing/2014/main" val="1744874318"/>
                    </a:ext>
                  </a:extLst>
                </a:gridCol>
              </a:tblGrid>
              <a:tr h="481660">
                <a:tc>
                  <a:txBody>
                    <a:bodyPr/>
                    <a:lstStyle/>
                    <a:p>
                      <a:pPr marL="0" marR="0" algn="ctr">
                        <a:lnSpc>
                          <a:spcPct val="107000"/>
                        </a:lnSpc>
                        <a:spcBef>
                          <a:spcPts val="0"/>
                        </a:spcBef>
                        <a:spcAft>
                          <a:spcPts val="0"/>
                        </a:spcAft>
                      </a:pPr>
                      <a:r>
                        <a:rPr lang="en-US" sz="1800" spc="100" dirty="0">
                          <a:effectLst/>
                          <a:latin typeface="Trebuchet MS" panose="020B0603020202020204" pitchFamily="34" charset="0"/>
                          <a:cs typeface="Calibri Light" panose="020F0302020204030204" pitchFamily="34" charset="0"/>
                        </a:rPr>
                        <a:t>State/Territory Allocation</a:t>
                      </a:r>
                      <a:endParaRPr lang="en-US" sz="1400" dirty="0">
                        <a:effectLst/>
                        <a:latin typeface="Trebuchet MS" panose="020B0603020202020204" pitchFamily="34" charset="0"/>
                        <a:ea typeface="Calibri" panose="020F0502020204030204" pitchFamily="34" charset="0"/>
                        <a:cs typeface="Calibri Light" panose="020F0302020204030204" pitchFamily="34" charset="0"/>
                      </a:endParaRPr>
                    </a:p>
                  </a:txBody>
                  <a:tcPr marL="68580" marR="68580" marT="0" marB="0">
                    <a:solidFill>
                      <a:schemeClr val="accent1">
                        <a:lumMod val="50000"/>
                      </a:schemeClr>
                    </a:solidFill>
                  </a:tcPr>
                </a:tc>
                <a:tc>
                  <a:txBody>
                    <a:bodyPr/>
                    <a:lstStyle/>
                    <a:p>
                      <a:pPr algn="ctr"/>
                      <a:r>
                        <a:rPr lang="en-US" sz="1800" b="1" kern="1200" spc="100" dirty="0">
                          <a:solidFill>
                            <a:schemeClr val="lt1"/>
                          </a:solidFill>
                          <a:effectLst/>
                          <a:latin typeface="Trebuchet MS" panose="020B0603020202020204" pitchFamily="34" charset="0"/>
                          <a:ea typeface="+mn-ea"/>
                          <a:cs typeface="Calibri Light" panose="020F0302020204030204" pitchFamily="34" charset="0"/>
                        </a:rPr>
                        <a:t>Tribal Set-Aside</a:t>
                      </a:r>
                      <a:endParaRPr lang="en-US" dirty="0"/>
                    </a:p>
                  </a:txBody>
                  <a:tcPr marL="68580" marR="68580" marT="0" marB="0">
                    <a:solidFill>
                      <a:schemeClr val="accent1">
                        <a:lumMod val="50000"/>
                      </a:schemeClr>
                    </a:solidFill>
                  </a:tcPr>
                </a:tc>
                <a:extLst>
                  <a:ext uri="{0D108BD9-81ED-4DB2-BD59-A6C34878D82A}">
                    <a16:rowId xmlns:a16="http://schemas.microsoft.com/office/drawing/2014/main" val="2537329695"/>
                  </a:ext>
                </a:extLst>
              </a:tr>
              <a:tr h="438666">
                <a:tc>
                  <a:txBody>
                    <a:bodyPr/>
                    <a:lstStyle/>
                    <a:p>
                      <a:pPr marL="0" marR="0" algn="ctr">
                        <a:lnSpc>
                          <a:spcPct val="107000"/>
                        </a:lnSpc>
                        <a:spcBef>
                          <a:spcPts val="0"/>
                        </a:spcBef>
                        <a:spcAft>
                          <a:spcPts val="800"/>
                        </a:spcAft>
                      </a:pPr>
                      <a:r>
                        <a:rPr lang="en-US" sz="2400" b="1" spc="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$2,000,000</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r>
                        <a:rPr lang="en-US" sz="2400" b="1" dirty="0">
                          <a:effectLst/>
                          <a:latin typeface="Calibri" panose="020F0502020204030204" pitchFamily="34" charset="0"/>
                          <a:ea typeface="Calibri" panose="020F0502020204030204" pitchFamily="34" charset="0"/>
                          <a:cs typeface="Calibri" panose="020F0502020204030204" pitchFamily="34" charset="0"/>
                        </a:rPr>
                        <a:t>$50,000,000</a:t>
                      </a:r>
                      <a:endParaRPr lang="en-US" sz="2400" b="1" dirty="0"/>
                    </a:p>
                  </a:txBody>
                  <a:tcPr marL="68580" marR="68580" marT="0" marB="0">
                    <a:solidFill>
                      <a:schemeClr val="accent1"/>
                    </a:solidFill>
                  </a:tcPr>
                </a:tc>
                <a:extLst>
                  <a:ext uri="{0D108BD9-81ED-4DB2-BD59-A6C34878D82A}">
                    <a16:rowId xmlns:a16="http://schemas.microsoft.com/office/drawing/2014/main" val="2464056075"/>
                  </a:ext>
                </a:extLst>
              </a:tr>
              <a:tr h="789674">
                <a:tc>
                  <a:txBody>
                    <a:bodyPr/>
                    <a:lstStyle/>
                    <a:p>
                      <a:pPr marL="0" marR="0">
                        <a:lnSpc>
                          <a:spcPct val="107000"/>
                        </a:lnSpc>
                        <a:spcBef>
                          <a:spcPts val="0"/>
                        </a:spcBef>
                        <a:spcAft>
                          <a:spcPts val="800"/>
                        </a:spcAft>
                      </a:pPr>
                      <a:r>
                        <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maximum allocation for a state or territory under this category is $2,000,000, covering all activities/projects, including management costs.</a:t>
                      </a:r>
                    </a:p>
                  </a:txBody>
                  <a:tcPr marL="68580" marR="68580" marT="0" marB="0">
                    <a:solidFill>
                      <a:schemeClr val="accent1">
                        <a:lumMod val="40000"/>
                        <a:lumOff val="6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dirty="0">
                          <a:latin typeface="Calibri" panose="020F0502020204030204" pitchFamily="34" charset="0"/>
                          <a:ea typeface="Calibri" panose="020F0502020204030204" pitchFamily="34" charset="0"/>
                          <a:cs typeface="Calibri" panose="020F0502020204030204" pitchFamily="34" charset="0"/>
                        </a:rPr>
                        <a:t>The combined cost for capability- and capacity-building activities under the Tribal Set-Aside must not exceed $2,000,000 federal cost share per applicant.</a:t>
                      </a:r>
                    </a:p>
                  </a:txBody>
                  <a:tcPr marL="68580" marR="68580" marT="0" marB="0">
                    <a:solidFill>
                      <a:schemeClr val="accent1">
                        <a:lumMod val="40000"/>
                        <a:lumOff val="60000"/>
                      </a:schemeClr>
                    </a:solidFill>
                  </a:tcPr>
                </a:tc>
                <a:extLst>
                  <a:ext uri="{0D108BD9-81ED-4DB2-BD59-A6C34878D82A}">
                    <a16:rowId xmlns:a16="http://schemas.microsoft.com/office/drawing/2014/main" val="1810543756"/>
                  </a:ext>
                </a:extLst>
              </a:tr>
              <a:tr h="219460">
                <a:tc>
                  <a:txBody>
                    <a:bodyPr/>
                    <a:lstStyle/>
                    <a:p>
                      <a:pPr marL="0" marR="0">
                        <a:lnSpc>
                          <a:spcPct val="107000"/>
                        </a:lnSpc>
                        <a:spcBef>
                          <a:spcPts val="0"/>
                        </a:spcBef>
                        <a:spcAft>
                          <a:spcPts val="80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endParaRPr lang="en-US" dirty="0"/>
                    </a:p>
                  </a:txBody>
                  <a:tcPr marL="68580" marR="68580" marT="0" marB="0">
                    <a:solidFill>
                      <a:schemeClr val="bg1"/>
                    </a:solidFill>
                  </a:tcPr>
                </a:tc>
                <a:extLst>
                  <a:ext uri="{0D108BD9-81ED-4DB2-BD59-A6C34878D82A}">
                    <a16:rowId xmlns:a16="http://schemas.microsoft.com/office/drawing/2014/main" val="3029817219"/>
                  </a:ext>
                </a:extLst>
              </a:tr>
              <a:tr h="423397">
                <a:tc>
                  <a:txBody>
                    <a:bodyPr/>
                    <a:lstStyle/>
                    <a:p>
                      <a:pPr marL="0" marR="0" algn="ctr" defTabSz="914400" rtl="0" eaLnBrk="1" latinLnBrk="0" hangingPunct="1">
                        <a:lnSpc>
                          <a:spcPct val="107000"/>
                        </a:lnSpc>
                        <a:spcBef>
                          <a:spcPts val="0"/>
                        </a:spcBef>
                        <a:spcAft>
                          <a:spcPts val="0"/>
                        </a:spcAft>
                      </a:pPr>
                      <a:r>
                        <a:rPr lang="en-US" sz="1800" b="1" kern="1200" spc="100" dirty="0">
                          <a:solidFill>
                            <a:schemeClr val="lt1"/>
                          </a:solidFill>
                          <a:effectLst/>
                          <a:latin typeface="Trebuchet MS" panose="020B0603020202020204" pitchFamily="34" charset="0"/>
                          <a:ea typeface="+mn-ea"/>
                          <a:cs typeface="Calibri Light" panose="020F0302020204030204" pitchFamily="34" charset="0"/>
                        </a:rPr>
                        <a:t>State/Territory Building Code Plus-Up</a:t>
                      </a:r>
                    </a:p>
                  </a:txBody>
                  <a:tcPr marL="68580" marR="68580" marT="0" marB="0">
                    <a:solidFill>
                      <a:schemeClr val="bg2">
                        <a:lumMod val="25000"/>
                      </a:schemeClr>
                    </a:solidFill>
                  </a:tcPr>
                </a:tc>
                <a:tc>
                  <a:txBody>
                    <a:bodyPr/>
                    <a:lstStyle/>
                    <a:p>
                      <a:pPr algn="ctr"/>
                      <a:r>
                        <a:rPr lang="en-US" b="1" dirty="0">
                          <a:solidFill>
                            <a:schemeClr val="bg1"/>
                          </a:solidFill>
                        </a:rPr>
                        <a:t>Tribal Building Code Plus-Up</a:t>
                      </a:r>
                    </a:p>
                  </a:txBody>
                  <a:tcPr marL="68580" marR="68580" marT="0" marB="0">
                    <a:solidFill>
                      <a:schemeClr val="bg2">
                        <a:lumMod val="25000"/>
                      </a:schemeClr>
                    </a:solidFill>
                  </a:tcPr>
                </a:tc>
                <a:extLst>
                  <a:ext uri="{0D108BD9-81ED-4DB2-BD59-A6C34878D82A}">
                    <a16:rowId xmlns:a16="http://schemas.microsoft.com/office/drawing/2014/main" val="1005909725"/>
                  </a:ext>
                </a:extLst>
              </a:tr>
              <a:tr h="486889">
                <a:tc>
                  <a:txBody>
                    <a:bodyPr/>
                    <a:lstStyle/>
                    <a:p>
                      <a:pPr marL="0" marR="0" algn="ctr" defTabSz="914400" rtl="0" eaLnBrk="1" latinLnBrk="0" hangingPunct="1">
                        <a:lnSpc>
                          <a:spcPct val="107000"/>
                        </a:lnSpc>
                        <a:spcBef>
                          <a:spcPts val="0"/>
                        </a:spcBef>
                        <a:spcAft>
                          <a:spcPts val="800"/>
                        </a:spcAft>
                      </a:pPr>
                      <a:r>
                        <a:rPr lang="en-US" sz="2400" b="1" kern="1200" spc="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$1,000,000</a:t>
                      </a:r>
                    </a:p>
                  </a:txBody>
                  <a:tcPr marL="68580" marR="68580" marT="0" marB="0"/>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$25,000,000</a:t>
                      </a:r>
                    </a:p>
                  </a:txBody>
                  <a:tcPr marL="68580" marR="68580" marT="0" marB="0">
                    <a:solidFill>
                      <a:srgbClr val="2DA2BF"/>
                    </a:solidFill>
                  </a:tcPr>
                </a:tc>
                <a:extLst>
                  <a:ext uri="{0D108BD9-81ED-4DB2-BD59-A6C34878D82A}">
                    <a16:rowId xmlns:a16="http://schemas.microsoft.com/office/drawing/2014/main" val="3484305984"/>
                  </a:ext>
                </a:extLst>
              </a:tr>
              <a:tr h="790127">
                <a:tc>
                  <a:txBody>
                    <a:bodyPr/>
                    <a:lstStyle/>
                    <a:p>
                      <a:pPr marL="0" marR="0">
                        <a:lnSpc>
                          <a:spcPct val="107000"/>
                        </a:lnSpc>
                        <a:spcBef>
                          <a:spcPts val="0"/>
                        </a:spcBef>
                        <a:spcAft>
                          <a:spcPts val="800"/>
                        </a:spcAft>
                      </a:pPr>
                      <a:r>
                        <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maximum allocation for a state or territory under this category is $1,000,000, to carry out eligible building code adoption and enforcement activities</a:t>
                      </a:r>
                    </a:p>
                  </a:txBody>
                  <a:tcPr marL="68580" marR="68580" marT="0" marB="0">
                    <a:solidFill>
                      <a:schemeClr val="bg2">
                        <a:lumMod val="90000"/>
                      </a:schemeClr>
                    </a:solidFill>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The maximum total selection for the Tribal Building Code Plus-Up is $25,000,000, to carry out eligible building code adoption and enforcement activities</a:t>
                      </a:r>
                    </a:p>
                  </a:txBody>
                  <a:tcPr marL="68580" marR="68580" marT="0" marB="0">
                    <a:solidFill>
                      <a:schemeClr val="bg2">
                        <a:lumMod val="90000"/>
                      </a:schemeClr>
                    </a:solidFill>
                  </a:tcPr>
                </a:tc>
                <a:extLst>
                  <a:ext uri="{0D108BD9-81ED-4DB2-BD59-A6C34878D82A}">
                    <a16:rowId xmlns:a16="http://schemas.microsoft.com/office/drawing/2014/main" val="376268455"/>
                  </a:ext>
                </a:extLst>
              </a:tr>
              <a:tr h="275011">
                <a:tc>
                  <a:txBody>
                    <a:bodyPr/>
                    <a:lstStyle/>
                    <a:p>
                      <a:pPr marL="0" marR="0">
                        <a:lnSpc>
                          <a:spcPct val="107000"/>
                        </a:lnSpc>
                        <a:spcBef>
                          <a:spcPts val="0"/>
                        </a:spcBef>
                        <a:spcAft>
                          <a:spcPts val="800"/>
                        </a:spcAft>
                      </a:pPr>
                      <a:endPar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endParaRPr lang="en-US" dirty="0"/>
                    </a:p>
                  </a:txBody>
                  <a:tcPr marL="68580" marR="68580" marT="0" marB="0">
                    <a:solidFill>
                      <a:schemeClr val="bg1"/>
                    </a:solidFill>
                  </a:tcPr>
                </a:tc>
                <a:extLst>
                  <a:ext uri="{0D108BD9-81ED-4DB2-BD59-A6C34878D82A}">
                    <a16:rowId xmlns:a16="http://schemas.microsoft.com/office/drawing/2014/main" val="1610778859"/>
                  </a:ext>
                </a:extLst>
              </a:tr>
              <a:tr h="272669">
                <a:tc gridSpan="2">
                  <a:txBody>
                    <a:bodyPr/>
                    <a:lstStyle/>
                    <a:p>
                      <a:pPr marL="0" marR="0" algn="ctr">
                        <a:lnSpc>
                          <a:spcPct val="107000"/>
                        </a:lnSpc>
                        <a:spcBef>
                          <a:spcPts val="0"/>
                        </a:spcBef>
                        <a:spcAft>
                          <a:spcPts val="0"/>
                        </a:spcAft>
                      </a:pPr>
                      <a:r>
                        <a:rPr lang="en-US" sz="1800" spc="100" dirty="0">
                          <a:effectLst/>
                          <a:latin typeface="Trebuchet MS" panose="020B0603020202020204" pitchFamily="34" charset="0"/>
                          <a:cs typeface="Calibri Light" panose="020F0302020204030204" pitchFamily="34" charset="0"/>
                        </a:rPr>
                        <a:t>National Competition</a:t>
                      </a:r>
                      <a:endParaRPr lang="en-US" sz="1400" dirty="0">
                        <a:effectLst/>
                        <a:latin typeface="Trebuchet MS" panose="020B0603020202020204" pitchFamily="34" charset="0"/>
                        <a:ea typeface="Calibri" panose="020F0502020204030204" pitchFamily="34" charset="0"/>
                        <a:cs typeface="Calibri Light" panose="020F0302020204030204" pitchFamily="34" charset="0"/>
                      </a:endParaRPr>
                    </a:p>
                  </a:txBody>
                  <a:tcPr marL="68580" marR="68580" marT="0" marB="0">
                    <a:solidFill>
                      <a:srgbClr val="00607F"/>
                    </a:solidFill>
                  </a:tcPr>
                </a:tc>
                <a:tc hMerge="1">
                  <a:txBody>
                    <a:bodyPr/>
                    <a:lstStyle/>
                    <a:p>
                      <a:endParaRPr lang="en-US" dirty="0"/>
                    </a:p>
                  </a:txBody>
                  <a:tcPr marL="68580" marR="68580" marT="0" marB="0">
                    <a:solidFill>
                      <a:schemeClr val="bg2">
                        <a:lumMod val="90000"/>
                      </a:schemeClr>
                    </a:solidFill>
                  </a:tcPr>
                </a:tc>
                <a:extLst>
                  <a:ext uri="{0D108BD9-81ED-4DB2-BD59-A6C34878D82A}">
                    <a16:rowId xmlns:a16="http://schemas.microsoft.com/office/drawing/2014/main" val="2247635892"/>
                  </a:ext>
                </a:extLst>
              </a:tr>
              <a:tr h="135561">
                <a:tc gridSpan="2">
                  <a:txBody>
                    <a:bodyPr/>
                    <a:lstStyle/>
                    <a:p>
                      <a:pPr marL="0" marR="0" algn="ctr">
                        <a:lnSpc>
                          <a:spcPct val="107000"/>
                        </a:lnSpc>
                        <a:spcBef>
                          <a:spcPts val="0"/>
                        </a:spcBef>
                        <a:spcAft>
                          <a:spcPts val="800"/>
                        </a:spcAft>
                      </a:pPr>
                      <a:r>
                        <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$20,000,000</a:t>
                      </a:r>
                    </a:p>
                  </a:txBody>
                  <a:tcPr marL="68580" marR="68580" marT="0" marB="0">
                    <a:solidFill>
                      <a:srgbClr val="2DA2BF"/>
                    </a:solidFill>
                  </a:tcPr>
                </a:tc>
                <a:tc hMerge="1">
                  <a:txBody>
                    <a:bodyPr/>
                    <a:lstStyle/>
                    <a:p>
                      <a:endParaRPr lang="en-US" dirty="0"/>
                    </a:p>
                  </a:txBody>
                  <a:tcPr marL="68580" marR="68580" marT="0" marB="0">
                    <a:solidFill>
                      <a:schemeClr val="bg2">
                        <a:lumMod val="90000"/>
                      </a:schemeClr>
                    </a:solidFill>
                  </a:tcPr>
                </a:tc>
                <a:extLst>
                  <a:ext uri="{0D108BD9-81ED-4DB2-BD59-A6C34878D82A}">
                    <a16:rowId xmlns:a16="http://schemas.microsoft.com/office/drawing/2014/main" val="1487740707"/>
                  </a:ext>
                </a:extLst>
              </a:tr>
              <a:tr h="674751">
                <a:tc gridSpan="2">
                  <a:txBody>
                    <a:bodyPr/>
                    <a:lstStyle/>
                    <a:p>
                      <a:pPr marL="0" marR="0">
                        <a:lnSpc>
                          <a:spcPct val="107000"/>
                        </a:lnSpc>
                        <a:spcBef>
                          <a:spcPts val="0"/>
                        </a:spcBef>
                        <a:spcAft>
                          <a:spcPts val="800"/>
                        </a:spcAft>
                      </a:pPr>
                      <a:r>
                        <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Applicants may submit an unlimited number of hazard mitigation project </a:t>
                      </a:r>
                      <a:r>
                        <a:rPr lang="en-US" sz="14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subapplications</a:t>
                      </a:r>
                      <a:r>
                        <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each valued up to $20,000,000 federal share, to the National Competition.</a:t>
                      </a:r>
                    </a:p>
                  </a:txBody>
                  <a:tcPr marL="68580" marR="68580" marT="0" marB="0">
                    <a:solidFill>
                      <a:schemeClr val="bg2">
                        <a:lumMod val="90000"/>
                      </a:schemeClr>
                    </a:solidFill>
                  </a:tcPr>
                </a:tc>
                <a:tc hMerge="1">
                  <a:txBody>
                    <a:bodyPr/>
                    <a:lstStyle/>
                    <a:p>
                      <a:endParaRPr lang="en-US" dirty="0"/>
                    </a:p>
                  </a:txBody>
                  <a:tcPr marL="68580" marR="68580" marT="0" marB="0">
                    <a:solidFill>
                      <a:schemeClr val="bg2">
                        <a:lumMod val="90000"/>
                      </a:schemeClr>
                    </a:solidFill>
                  </a:tcPr>
                </a:tc>
                <a:extLst>
                  <a:ext uri="{0D108BD9-81ED-4DB2-BD59-A6C34878D82A}">
                    <a16:rowId xmlns:a16="http://schemas.microsoft.com/office/drawing/2014/main" val="2421933512"/>
                  </a:ext>
                </a:extLst>
              </a:tr>
            </a:tbl>
          </a:graphicData>
        </a:graphic>
      </p:graphicFrame>
      <p:pic>
        <p:nvPicPr>
          <p:cNvPr id="10" name="Audio 9">
            <a:hlinkClick r:id="" action="ppaction://media"/>
            <a:extLst>
              <a:ext uri="{FF2B5EF4-FFF2-40B4-BE49-F238E27FC236}">
                <a16:creationId xmlns:a16="http://schemas.microsoft.com/office/drawing/2014/main" id="{0B34EEC1-C6E7-0B93-FED1-E4583A2E293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68976648"/>
      </p:ext>
    </p:extLst>
  </p:cSld>
  <p:clrMapOvr>
    <a:masterClrMapping/>
  </p:clrMapOvr>
  <mc:AlternateContent xmlns:mc="http://schemas.openxmlformats.org/markup-compatibility/2006" xmlns:p14="http://schemas.microsoft.com/office/powerpoint/2010/main">
    <mc:Choice Requires="p14">
      <p:transition spd="slow" p14:dur="2000" advTm="24869"/>
    </mc:Choice>
    <mc:Fallback xmlns="">
      <p:transition spd="slow" advTm="24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67C52-0BF5-44DF-8D27-52AE1A9302B1}"/>
              </a:ext>
            </a:extLst>
          </p:cNvPr>
          <p:cNvSpPr>
            <a:spLocks noGrp="1"/>
          </p:cNvSpPr>
          <p:nvPr>
            <p:ph type="title"/>
          </p:nvPr>
        </p:nvSpPr>
        <p:spPr/>
        <p:txBody>
          <a:bodyPr>
            <a:normAutofit/>
          </a:bodyPr>
          <a:lstStyle/>
          <a:p>
            <a:pPr algn="l"/>
            <a:r>
              <a:rPr lang="en-US" sz="2800" b="0" dirty="0">
                <a:latin typeface="Trebuchet MS" panose="020B0603020202020204" pitchFamily="34" charset="0"/>
              </a:rPr>
              <a:t>PROGRAM PRIORITIES </a:t>
            </a:r>
          </a:p>
        </p:txBody>
      </p:sp>
      <p:sp>
        <p:nvSpPr>
          <p:cNvPr id="3" name="Content Placeholder 2">
            <a:extLst>
              <a:ext uri="{FF2B5EF4-FFF2-40B4-BE49-F238E27FC236}">
                <a16:creationId xmlns:a16="http://schemas.microsoft.com/office/drawing/2014/main" id="{010D70BC-D8BC-4A52-B224-A51A7B9C5E5E}"/>
              </a:ext>
            </a:extLst>
          </p:cNvPr>
          <p:cNvSpPr>
            <a:spLocks noGrp="1"/>
          </p:cNvSpPr>
          <p:nvPr>
            <p:ph idx="1"/>
          </p:nvPr>
        </p:nvSpPr>
        <p:spPr>
          <a:xfrm>
            <a:off x="76200" y="838200"/>
            <a:ext cx="8839200" cy="5410200"/>
          </a:xfrm>
        </p:spPr>
        <p:txBody>
          <a:bodyPr>
            <a:normAutofit/>
          </a:bodyPr>
          <a:lstStyle/>
          <a:p>
            <a:pPr lvl="1">
              <a:buFont typeface="Wingdings" panose="05000000000000000000" pitchFamily="2" charset="2"/>
              <a:buChar char="§"/>
            </a:pPr>
            <a:endParaRPr lang="en-US" dirty="0"/>
          </a:p>
          <a:p>
            <a:pPr lvl="1">
              <a:buFont typeface="Wingdings" panose="05000000000000000000" pitchFamily="2" charset="2"/>
              <a:buChar char="§"/>
            </a:pPr>
            <a:r>
              <a:rPr lang="en-US" dirty="0"/>
              <a:t>Capability and Capacity Building Activities</a:t>
            </a:r>
          </a:p>
          <a:p>
            <a:pPr lvl="1">
              <a:buFont typeface="Wingdings" panose="05000000000000000000" pitchFamily="2" charset="2"/>
              <a:buChar char="§"/>
            </a:pPr>
            <a:r>
              <a:rPr lang="en-US" dirty="0"/>
              <a:t>Directly supports infrastructure resilience</a:t>
            </a:r>
          </a:p>
          <a:p>
            <a:pPr lvl="1">
              <a:buFont typeface="Wingdings" panose="05000000000000000000" pitchFamily="2" charset="2"/>
              <a:buChar char="§"/>
            </a:pPr>
            <a:r>
              <a:rPr lang="en-US" dirty="0"/>
              <a:t>Public infrastructure</a:t>
            </a:r>
          </a:p>
          <a:p>
            <a:pPr lvl="1">
              <a:buFont typeface="Wingdings" panose="05000000000000000000" pitchFamily="2" charset="2"/>
              <a:buChar char="§"/>
            </a:pPr>
            <a:r>
              <a:rPr lang="en-US" dirty="0"/>
              <a:t>Adoption and enforcement of latest published hazard-resistant building codes</a:t>
            </a:r>
          </a:p>
        </p:txBody>
      </p:sp>
      <p:sp>
        <p:nvSpPr>
          <p:cNvPr id="6" name="Slide Number Placeholder 5">
            <a:extLst>
              <a:ext uri="{FF2B5EF4-FFF2-40B4-BE49-F238E27FC236}">
                <a16:creationId xmlns:a16="http://schemas.microsoft.com/office/drawing/2014/main" id="{080654C9-36E2-4262-91E5-E421D0EEBFE1}"/>
              </a:ext>
            </a:extLst>
          </p:cNvPr>
          <p:cNvSpPr>
            <a:spLocks noGrp="1"/>
          </p:cNvSpPr>
          <p:nvPr>
            <p:ph type="sldNum" sz="quarter" idx="12"/>
          </p:nvPr>
        </p:nvSpPr>
        <p:spPr/>
        <p:txBody>
          <a:bodyPr/>
          <a:lstStyle/>
          <a:p>
            <a:fld id="{9EDB6E7E-896E-4FA5-B572-569619D81C84}" type="slidenum">
              <a:rPr lang="en-US" smtClean="0"/>
              <a:t>4</a:t>
            </a:fld>
            <a:endParaRPr lang="en-US" dirty="0"/>
          </a:p>
        </p:txBody>
      </p:sp>
      <p:pic>
        <p:nvPicPr>
          <p:cNvPr id="5" name="Picture 4">
            <a:extLst>
              <a:ext uri="{FF2B5EF4-FFF2-40B4-BE49-F238E27FC236}">
                <a16:creationId xmlns:a16="http://schemas.microsoft.com/office/drawing/2014/main" id="{64308C38-4403-7BC9-1B81-8A67E2A12B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005" y="2971800"/>
            <a:ext cx="3724795" cy="2819794"/>
          </a:xfrm>
          <a:prstGeom prst="rect">
            <a:avLst/>
          </a:prstGeom>
        </p:spPr>
      </p:pic>
      <p:pic>
        <p:nvPicPr>
          <p:cNvPr id="8" name="Picture 7">
            <a:extLst>
              <a:ext uri="{FF2B5EF4-FFF2-40B4-BE49-F238E27FC236}">
                <a16:creationId xmlns:a16="http://schemas.microsoft.com/office/drawing/2014/main" id="{CA05481B-9F7B-324A-2033-BBB01B556C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2338" y="3562754"/>
            <a:ext cx="3724795" cy="2793596"/>
          </a:xfrm>
          <a:prstGeom prst="rect">
            <a:avLst/>
          </a:prstGeom>
        </p:spPr>
      </p:pic>
      <p:sp>
        <p:nvSpPr>
          <p:cNvPr id="9" name="TextBox 8">
            <a:extLst>
              <a:ext uri="{FF2B5EF4-FFF2-40B4-BE49-F238E27FC236}">
                <a16:creationId xmlns:a16="http://schemas.microsoft.com/office/drawing/2014/main" id="{7E66806C-5D4F-0C5F-68D4-2EA726A05711}"/>
              </a:ext>
            </a:extLst>
          </p:cNvPr>
          <p:cNvSpPr txBox="1"/>
          <p:nvPr/>
        </p:nvSpPr>
        <p:spPr>
          <a:xfrm>
            <a:off x="5386115" y="6321752"/>
            <a:ext cx="2161169" cy="261610"/>
          </a:xfrm>
          <a:prstGeom prst="rect">
            <a:avLst/>
          </a:prstGeom>
          <a:noFill/>
        </p:spPr>
        <p:txBody>
          <a:bodyPr wrap="none" rtlCol="0">
            <a:spAutoFit/>
          </a:bodyPr>
          <a:lstStyle/>
          <a:p>
            <a:r>
              <a:rPr lang="en-US" sz="1100" dirty="0"/>
              <a:t>City of Hebron Acquisition 2025</a:t>
            </a:r>
          </a:p>
        </p:txBody>
      </p:sp>
      <p:sp>
        <p:nvSpPr>
          <p:cNvPr id="10" name="TextBox 9">
            <a:extLst>
              <a:ext uri="{FF2B5EF4-FFF2-40B4-BE49-F238E27FC236}">
                <a16:creationId xmlns:a16="http://schemas.microsoft.com/office/drawing/2014/main" id="{6EDA235D-147C-64F5-6182-D5D0AC654654}"/>
              </a:ext>
            </a:extLst>
          </p:cNvPr>
          <p:cNvSpPr txBox="1"/>
          <p:nvPr/>
        </p:nvSpPr>
        <p:spPr>
          <a:xfrm>
            <a:off x="1528180" y="5758190"/>
            <a:ext cx="2161169" cy="261610"/>
          </a:xfrm>
          <a:prstGeom prst="rect">
            <a:avLst/>
          </a:prstGeom>
          <a:noFill/>
        </p:spPr>
        <p:txBody>
          <a:bodyPr wrap="none" rtlCol="0">
            <a:spAutoFit/>
          </a:bodyPr>
          <a:lstStyle/>
          <a:p>
            <a:r>
              <a:rPr lang="en-US" sz="1100" dirty="0"/>
              <a:t>City of Hebron Acquisition 2022</a:t>
            </a:r>
          </a:p>
        </p:txBody>
      </p:sp>
      <p:pic>
        <p:nvPicPr>
          <p:cNvPr id="13" name="Audio 12">
            <a:hlinkClick r:id="" action="ppaction://media"/>
            <a:extLst>
              <a:ext uri="{FF2B5EF4-FFF2-40B4-BE49-F238E27FC236}">
                <a16:creationId xmlns:a16="http://schemas.microsoft.com/office/drawing/2014/main" id="{E505CA11-AE19-8689-F43A-C9BE6167E56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11401409"/>
      </p:ext>
    </p:extLst>
  </p:cSld>
  <p:clrMapOvr>
    <a:masterClrMapping/>
  </p:clrMapOvr>
  <mc:AlternateContent xmlns:mc="http://schemas.openxmlformats.org/markup-compatibility/2006" xmlns:p14="http://schemas.microsoft.com/office/powerpoint/2010/main">
    <mc:Choice Requires="p14">
      <p:transition spd="slow" p14:dur="2000" advTm="22677"/>
    </mc:Choice>
    <mc:Fallback xmlns="">
      <p:transition spd="slow" advTm="22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1148-3076-4087-BAEA-62D7764A3D85}"/>
              </a:ext>
            </a:extLst>
          </p:cNvPr>
          <p:cNvSpPr>
            <a:spLocks noGrp="1"/>
          </p:cNvSpPr>
          <p:nvPr>
            <p:ph type="title"/>
          </p:nvPr>
        </p:nvSpPr>
        <p:spPr>
          <a:xfrm>
            <a:off x="457200" y="274638"/>
            <a:ext cx="8229600" cy="1143000"/>
          </a:xfrm>
        </p:spPr>
        <p:txBody>
          <a:bodyPr anchor="ctr">
            <a:normAutofit/>
          </a:bodyPr>
          <a:lstStyle/>
          <a:p>
            <a:pPr algn="l"/>
            <a:r>
              <a:rPr lang="en-US" sz="3200" dirty="0">
                <a:solidFill>
                  <a:srgbClr val="00607F"/>
                </a:solidFill>
                <a:latin typeface="Trebuchet MS" panose="020B0603020202020204" pitchFamily="34" charset="0"/>
              </a:rPr>
              <a:t>ELIGIBLE ACTIVITIES </a:t>
            </a:r>
          </a:p>
        </p:txBody>
      </p:sp>
      <p:sp>
        <p:nvSpPr>
          <p:cNvPr id="3" name="Content Placeholder 2">
            <a:extLst>
              <a:ext uri="{FF2B5EF4-FFF2-40B4-BE49-F238E27FC236}">
                <a16:creationId xmlns:a16="http://schemas.microsoft.com/office/drawing/2014/main" id="{BF9A6A3D-FA30-4422-9409-3082A0410B10}"/>
              </a:ext>
            </a:extLst>
          </p:cNvPr>
          <p:cNvSpPr>
            <a:spLocks noGrp="1"/>
          </p:cNvSpPr>
          <p:nvPr>
            <p:ph sz="half" idx="1"/>
          </p:nvPr>
        </p:nvSpPr>
        <p:spPr>
          <a:xfrm>
            <a:off x="29308" y="1417638"/>
            <a:ext cx="4542692" cy="4525963"/>
          </a:xfrm>
        </p:spPr>
        <p:txBody>
          <a:bodyPr>
            <a:normAutofit/>
          </a:bodyPr>
          <a:lstStyle/>
          <a:p>
            <a:pPr lvl="1">
              <a:lnSpc>
                <a:spcPct val="90000"/>
              </a:lnSpc>
            </a:pPr>
            <a:r>
              <a:rPr lang="en-US" sz="2200" dirty="0"/>
              <a:t>Pre-award Costs </a:t>
            </a:r>
          </a:p>
          <a:p>
            <a:pPr lvl="1">
              <a:lnSpc>
                <a:spcPct val="90000"/>
              </a:lnSpc>
            </a:pPr>
            <a:r>
              <a:rPr lang="en-US" sz="2200" dirty="0"/>
              <a:t>Capability- and Capacity-Building Activities – </a:t>
            </a:r>
            <a:r>
              <a:rPr lang="en-US" sz="1400" dirty="0"/>
              <a:t>activities that directly support infrastructure resilience, such as the adoption, enforcement, and implementation of hazard-resistant building codes.</a:t>
            </a:r>
          </a:p>
          <a:p>
            <a:pPr lvl="1">
              <a:lnSpc>
                <a:spcPct val="90000"/>
              </a:lnSpc>
            </a:pPr>
            <a:r>
              <a:rPr lang="en-US" sz="2200" dirty="0"/>
              <a:t>Hazard Mitigation Projects – </a:t>
            </a:r>
            <a:r>
              <a:rPr lang="en-US" sz="1400" dirty="0"/>
              <a:t>cost-effective infrastructure and construction projects designed to increase resilience and public safety; reduce injuries and loss of life; and reduce damage and destruction to property, critical services, facilities, and infrastructure (including natural systems) from a multitude of natural hazards, including drought, wildfire, earthquakes, and the effects of natural weather disasters.</a:t>
            </a:r>
          </a:p>
        </p:txBody>
      </p:sp>
      <p:sp>
        <p:nvSpPr>
          <p:cNvPr id="5" name="Slide Number Placeholder 4">
            <a:extLst>
              <a:ext uri="{FF2B5EF4-FFF2-40B4-BE49-F238E27FC236}">
                <a16:creationId xmlns:a16="http://schemas.microsoft.com/office/drawing/2014/main" id="{562145E4-2C24-45FC-993D-BA04A1090F9A}"/>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9EDB6E7E-896E-4FA5-B572-569619D81C84}" type="slidenum">
              <a:rPr lang="en-US" smtClean="0"/>
              <a:pPr>
                <a:spcAft>
                  <a:spcPts val="600"/>
                </a:spcAft>
              </a:pPr>
              <a:t>5</a:t>
            </a:fld>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7110C1E7-1D71-49AF-9936-5C54B881F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2" y="1417638"/>
            <a:ext cx="4248869" cy="4248869"/>
          </a:xfrm>
          <a:prstGeom prst="rect">
            <a:avLst/>
          </a:prstGeom>
        </p:spPr>
      </p:pic>
      <p:pic>
        <p:nvPicPr>
          <p:cNvPr id="10" name="Audio 9">
            <a:hlinkClick r:id="" action="ppaction://media"/>
            <a:extLst>
              <a:ext uri="{FF2B5EF4-FFF2-40B4-BE49-F238E27FC236}">
                <a16:creationId xmlns:a16="http://schemas.microsoft.com/office/drawing/2014/main" id="{58940557-5963-C7AF-17BB-ADDE5FE08EB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908192613"/>
      </p:ext>
    </p:extLst>
  </p:cSld>
  <p:clrMapOvr>
    <a:masterClrMapping/>
  </p:clrMapOvr>
  <mc:AlternateContent xmlns:mc="http://schemas.openxmlformats.org/markup-compatibility/2006" xmlns:p14="http://schemas.microsoft.com/office/powerpoint/2010/main">
    <mc:Choice Requires="p14">
      <p:transition spd="slow" p14:dur="2000" advTm="56074"/>
    </mc:Choice>
    <mc:Fallback xmlns="">
      <p:transition spd="slow" advTm="56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sz="2800" b="0" dirty="0">
                <a:latin typeface="Trebuchet MS" panose="020B0603020202020204" pitchFamily="34" charset="0"/>
              </a:rPr>
              <a:t>PROGRAM REQUIREMENTS</a:t>
            </a:r>
          </a:p>
        </p:txBody>
      </p:sp>
      <p:sp>
        <p:nvSpPr>
          <p:cNvPr id="3" name="Content Placeholder 2"/>
          <p:cNvSpPr>
            <a:spLocks noGrp="1"/>
          </p:cNvSpPr>
          <p:nvPr>
            <p:ph idx="1"/>
          </p:nvPr>
        </p:nvSpPr>
        <p:spPr>
          <a:xfrm>
            <a:off x="457200" y="1417638"/>
            <a:ext cx="8305800" cy="4724400"/>
          </a:xfrm>
        </p:spPr>
        <p:txBody>
          <a:bodyPr>
            <a:normAutofit fontScale="92500" lnSpcReduction="10000"/>
          </a:bodyPr>
          <a:lstStyle/>
          <a:p>
            <a:pPr>
              <a:buFont typeface="Wingdings" panose="05000000000000000000" pitchFamily="2" charset="2"/>
              <a:buChar char="§"/>
            </a:pPr>
            <a:r>
              <a:rPr lang="en-US" sz="2000" dirty="0">
                <a:solidFill>
                  <a:schemeClr val="tx1"/>
                </a:solidFill>
              </a:rPr>
              <a:t>Potential subapplicants must have a FEMA-Approved Hazard Mitigation Plan </a:t>
            </a:r>
            <a:r>
              <a:rPr lang="en-US" sz="2000" b="1" dirty="0">
                <a:solidFill>
                  <a:schemeClr val="tx1"/>
                </a:solidFill>
              </a:rPr>
              <a:t>by the application deadline, at the time of obligated funding and through the duration of the project. </a:t>
            </a:r>
          </a:p>
          <a:p>
            <a:pPr>
              <a:buFont typeface="Wingdings" panose="05000000000000000000" pitchFamily="2" charset="2"/>
              <a:buChar char="§"/>
            </a:pPr>
            <a:endParaRPr lang="en-US" sz="2000" b="1" dirty="0">
              <a:solidFill>
                <a:schemeClr val="tx1"/>
              </a:solidFill>
            </a:endParaRPr>
          </a:p>
          <a:p>
            <a:pPr>
              <a:buFont typeface="Wingdings" panose="05000000000000000000" pitchFamily="2" charset="2"/>
              <a:buChar char="§"/>
            </a:pPr>
            <a:r>
              <a:rPr lang="en-US" sz="2000" dirty="0">
                <a:solidFill>
                  <a:schemeClr val="tx1"/>
                </a:solidFill>
              </a:rPr>
              <a:t>Subapplicants applying for mitigation projects must provide a </a:t>
            </a:r>
            <a:r>
              <a:rPr lang="en-US" sz="2000" b="1" dirty="0">
                <a:solidFill>
                  <a:schemeClr val="tx1"/>
                </a:solidFill>
              </a:rPr>
              <a:t>Benefit Cost Analysis</a:t>
            </a:r>
            <a:r>
              <a:rPr lang="en-US" sz="2000" dirty="0">
                <a:solidFill>
                  <a:schemeClr val="tx1"/>
                </a:solidFill>
              </a:rPr>
              <a:t> or other documentation that validates cost-effectiveness. </a:t>
            </a:r>
          </a:p>
          <a:p>
            <a:pPr>
              <a:buFont typeface="Wingdings" panose="05000000000000000000" pitchFamily="2" charset="2"/>
              <a:buChar char="§"/>
            </a:pPr>
            <a:endParaRPr lang="en-US" sz="2000" dirty="0">
              <a:solidFill>
                <a:schemeClr val="tx1"/>
              </a:solidFill>
            </a:endParaRPr>
          </a:p>
          <a:p>
            <a:pPr>
              <a:buFont typeface="Wingdings" panose="05000000000000000000" pitchFamily="2" charset="2"/>
              <a:buChar char="§"/>
            </a:pPr>
            <a:r>
              <a:rPr lang="en-US" sz="2000" dirty="0">
                <a:solidFill>
                  <a:schemeClr val="tx1"/>
                </a:solidFill>
              </a:rPr>
              <a:t>Subapplicants must provide information &amp; documentation needed to comply with the National Environmental Policy Act (NEPA) </a:t>
            </a:r>
          </a:p>
          <a:p>
            <a:pPr>
              <a:buFont typeface="Wingdings" panose="05000000000000000000" pitchFamily="2" charset="2"/>
              <a:buChar char="§"/>
            </a:pPr>
            <a:endParaRPr lang="en-US" sz="2000" dirty="0">
              <a:solidFill>
                <a:schemeClr val="tx1"/>
              </a:solidFill>
            </a:endParaRPr>
          </a:p>
          <a:p>
            <a:pPr>
              <a:buFont typeface="Wingdings" panose="05000000000000000000" pitchFamily="2" charset="2"/>
              <a:buChar char="§"/>
            </a:pPr>
            <a:r>
              <a:rPr lang="en-US" sz="2000" dirty="0" err="1">
                <a:solidFill>
                  <a:schemeClr val="tx1"/>
                </a:solidFill>
              </a:rPr>
              <a:t>Subapplicants</a:t>
            </a:r>
            <a:r>
              <a:rPr lang="en-US" sz="2000" dirty="0">
                <a:solidFill>
                  <a:schemeClr val="tx1"/>
                </a:solidFill>
              </a:rPr>
              <a:t> must submit short bios and resumes. This should include the </a:t>
            </a:r>
            <a:r>
              <a:rPr lang="en-US" sz="2000" b="1" dirty="0">
                <a:solidFill>
                  <a:schemeClr val="tx1"/>
                </a:solidFill>
              </a:rPr>
              <a:t>type of entity</a:t>
            </a:r>
            <a:r>
              <a:rPr lang="en-US" sz="2000" dirty="0">
                <a:solidFill>
                  <a:schemeClr val="tx1"/>
                </a:solidFill>
              </a:rPr>
              <a:t>, </a:t>
            </a:r>
            <a:r>
              <a:rPr lang="en-US" sz="2000" b="1" dirty="0">
                <a:solidFill>
                  <a:schemeClr val="tx1"/>
                </a:solidFill>
              </a:rPr>
              <a:t>organizational leadership</a:t>
            </a:r>
            <a:r>
              <a:rPr lang="en-US" sz="2000" dirty="0">
                <a:solidFill>
                  <a:schemeClr val="tx1"/>
                </a:solidFill>
              </a:rPr>
              <a:t>, and </a:t>
            </a:r>
            <a:r>
              <a:rPr lang="en-US" sz="2000" b="1" dirty="0">
                <a:solidFill>
                  <a:schemeClr val="tx1"/>
                </a:solidFill>
              </a:rPr>
              <a:t>board members</a:t>
            </a:r>
            <a:r>
              <a:rPr lang="en-US" sz="2000" dirty="0">
                <a:solidFill>
                  <a:schemeClr val="tx1"/>
                </a:solidFill>
              </a:rPr>
              <a:t> along with both the names and addresses of the individuals. Resumes are subject to approval.</a:t>
            </a:r>
          </a:p>
          <a:p>
            <a:pPr>
              <a:buFont typeface="Wingdings" panose="05000000000000000000" pitchFamily="2" charset="2"/>
              <a:buChar char="§"/>
            </a:pPr>
            <a:endParaRPr lang="en-US" sz="2000" dirty="0">
              <a:solidFill>
                <a:schemeClr val="tx1"/>
              </a:solidFill>
            </a:endParaRPr>
          </a:p>
          <a:p>
            <a:pPr>
              <a:buFont typeface="Wingdings" panose="05000000000000000000" pitchFamily="2" charset="2"/>
              <a:buChar char="§"/>
            </a:pPr>
            <a:r>
              <a:rPr lang="en-US" sz="2000" dirty="0">
                <a:solidFill>
                  <a:schemeClr val="tx1"/>
                </a:solidFill>
              </a:rPr>
              <a:t>All other requirements are listed in the DHS NOFO</a:t>
            </a:r>
          </a:p>
        </p:txBody>
      </p:sp>
      <p:sp>
        <p:nvSpPr>
          <p:cNvPr id="5" name="Slide Number Placeholder 4">
            <a:extLst>
              <a:ext uri="{FF2B5EF4-FFF2-40B4-BE49-F238E27FC236}">
                <a16:creationId xmlns:a16="http://schemas.microsoft.com/office/drawing/2014/main" id="{A73977D0-8D4C-493B-83A9-B385B895A05D}"/>
              </a:ext>
            </a:extLst>
          </p:cNvPr>
          <p:cNvSpPr>
            <a:spLocks noGrp="1"/>
          </p:cNvSpPr>
          <p:nvPr>
            <p:ph type="sldNum" sz="quarter" idx="12"/>
          </p:nvPr>
        </p:nvSpPr>
        <p:spPr/>
        <p:txBody>
          <a:bodyPr/>
          <a:lstStyle/>
          <a:p>
            <a:fld id="{9EDB6E7E-896E-4FA5-B572-569619D81C84}" type="slidenum">
              <a:rPr lang="en-US" smtClean="0"/>
              <a:t>6</a:t>
            </a:fld>
            <a:endParaRPr lang="en-US" dirty="0"/>
          </a:p>
        </p:txBody>
      </p:sp>
      <p:pic>
        <p:nvPicPr>
          <p:cNvPr id="6" name="Audio 5">
            <a:hlinkClick r:id="" action="ppaction://media"/>
            <a:extLst>
              <a:ext uri="{FF2B5EF4-FFF2-40B4-BE49-F238E27FC236}">
                <a16:creationId xmlns:a16="http://schemas.microsoft.com/office/drawing/2014/main" id="{DBE72406-E814-B79D-288D-68D24C61F70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62172546"/>
      </p:ext>
    </p:extLst>
  </p:cSld>
  <p:clrMapOvr>
    <a:masterClrMapping/>
  </p:clrMapOvr>
  <mc:AlternateContent xmlns:mc="http://schemas.openxmlformats.org/markup-compatibility/2006" xmlns:p14="http://schemas.microsoft.com/office/powerpoint/2010/main">
    <mc:Choice Requires="p14">
      <p:transition spd="slow" p14:dur="2000" advTm="71154"/>
    </mc:Choice>
    <mc:Fallback xmlns="">
      <p:transition spd="slow" advTm="71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sz="2800" b="0" dirty="0">
                <a:latin typeface="Trebuchet MS" panose="020B0603020202020204" pitchFamily="34" charset="0"/>
              </a:rPr>
              <a:t>COST SHARE REQUIREMENTS</a:t>
            </a:r>
          </a:p>
        </p:txBody>
      </p:sp>
      <p:sp>
        <p:nvSpPr>
          <p:cNvPr id="3" name="Content Placeholder 2"/>
          <p:cNvSpPr>
            <a:spLocks noGrp="1"/>
          </p:cNvSpPr>
          <p:nvPr>
            <p:ph idx="1"/>
          </p:nvPr>
        </p:nvSpPr>
        <p:spPr>
          <a:xfrm>
            <a:off x="457200" y="1219200"/>
            <a:ext cx="8305800" cy="4724400"/>
          </a:xfrm>
        </p:spPr>
        <p:txBody>
          <a:bodyPr>
            <a:normAutofit fontScale="85000" lnSpcReduction="10000"/>
          </a:bodyPr>
          <a:lstStyle/>
          <a:p>
            <a:r>
              <a:rPr lang="en-US" sz="2400" dirty="0"/>
              <a:t>FEMA will reimburse up to 75% of the total project cost </a:t>
            </a:r>
          </a:p>
          <a:p>
            <a:pPr lvl="1"/>
            <a:r>
              <a:rPr lang="en-US" dirty="0"/>
              <a:t>Example: Project total = $1 million; FEMA= $750,000; Non-federal= $250,000</a:t>
            </a:r>
          </a:p>
          <a:p>
            <a:endParaRPr lang="en-US" dirty="0"/>
          </a:p>
          <a:p>
            <a:r>
              <a:rPr lang="en-US" sz="2400" dirty="0"/>
              <a:t>BRIC requires a 25% non-federal cost share</a:t>
            </a:r>
          </a:p>
          <a:p>
            <a:pPr lvl="1"/>
            <a:r>
              <a:rPr lang="en-US" dirty="0"/>
              <a:t>Include a local financial commitment letter</a:t>
            </a:r>
          </a:p>
          <a:p>
            <a:pPr lvl="1"/>
            <a:r>
              <a:rPr lang="en-US" dirty="0"/>
              <a:t>Identify sources of local match: cash, in-kind, homeowner contributions, other sources as applicable </a:t>
            </a:r>
          </a:p>
          <a:p>
            <a:pPr lvl="1"/>
            <a:r>
              <a:rPr lang="en-US" dirty="0"/>
              <a:t>Funds must be available for the duration of project implementation</a:t>
            </a:r>
          </a:p>
          <a:p>
            <a:pPr marL="457200" lvl="1" indent="0">
              <a:buNone/>
            </a:pPr>
            <a:endParaRPr lang="en-US" dirty="0"/>
          </a:p>
          <a:p>
            <a:r>
              <a:rPr lang="en-US" sz="2400" dirty="0"/>
              <a:t>Management costs (administrative expenses)</a:t>
            </a:r>
          </a:p>
          <a:p>
            <a:pPr lvl="1"/>
            <a:r>
              <a:rPr lang="en-US" sz="2000" dirty="0"/>
              <a:t>100% federal reimbursement of all eligible costs</a:t>
            </a:r>
          </a:p>
          <a:p>
            <a:pPr marL="457200" lvl="1" indent="0">
              <a:buNone/>
            </a:pPr>
            <a:endParaRPr lang="en-US" sz="2000" dirty="0"/>
          </a:p>
          <a:p>
            <a:r>
              <a:rPr lang="en-US" sz="2400" dirty="0"/>
              <a:t>Small Impoverished Communities may be eligible for 90% Federal Cost Share:</a:t>
            </a:r>
          </a:p>
          <a:p>
            <a:pPr lvl="1"/>
            <a:r>
              <a:rPr lang="en-US" sz="2000" dirty="0"/>
              <a:t>Community of 3,000 or fewer residents</a:t>
            </a:r>
          </a:p>
          <a:p>
            <a:pPr lvl="1"/>
            <a:r>
              <a:rPr lang="en-US" sz="2000" dirty="0"/>
              <a:t>Per capita income does not exceed 80% of the national average</a:t>
            </a:r>
          </a:p>
        </p:txBody>
      </p:sp>
      <p:sp>
        <p:nvSpPr>
          <p:cNvPr id="5" name="Slide Number Placeholder 4">
            <a:extLst>
              <a:ext uri="{FF2B5EF4-FFF2-40B4-BE49-F238E27FC236}">
                <a16:creationId xmlns:a16="http://schemas.microsoft.com/office/drawing/2014/main" id="{62492C27-0598-4968-9266-2951A0B57992}"/>
              </a:ext>
            </a:extLst>
          </p:cNvPr>
          <p:cNvSpPr>
            <a:spLocks noGrp="1"/>
          </p:cNvSpPr>
          <p:nvPr>
            <p:ph type="sldNum" sz="quarter" idx="12"/>
          </p:nvPr>
        </p:nvSpPr>
        <p:spPr/>
        <p:txBody>
          <a:bodyPr/>
          <a:lstStyle/>
          <a:p>
            <a:fld id="{9EDB6E7E-896E-4FA5-B572-569619D81C84}" type="slidenum">
              <a:rPr lang="en-US" smtClean="0"/>
              <a:t>7</a:t>
            </a:fld>
            <a:endParaRPr lang="en-US" dirty="0"/>
          </a:p>
        </p:txBody>
      </p:sp>
      <p:pic>
        <p:nvPicPr>
          <p:cNvPr id="6" name="Audio 5">
            <a:hlinkClick r:id="" action="ppaction://media"/>
            <a:extLst>
              <a:ext uri="{FF2B5EF4-FFF2-40B4-BE49-F238E27FC236}">
                <a16:creationId xmlns:a16="http://schemas.microsoft.com/office/drawing/2014/main" id="{C2AF87E1-16FB-534C-AD45-566DCCCE19E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95421824"/>
      </p:ext>
    </p:extLst>
  </p:cSld>
  <p:clrMapOvr>
    <a:masterClrMapping/>
  </p:clrMapOvr>
  <mc:AlternateContent xmlns:mc="http://schemas.openxmlformats.org/markup-compatibility/2006" xmlns:p14="http://schemas.microsoft.com/office/powerpoint/2010/main">
    <mc:Choice Requires="p14">
      <p:transition spd="slow" p14:dur="2000" advTm="53371"/>
    </mc:Choice>
    <mc:Fallback xmlns="">
      <p:transition spd="slow" advTm="53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A245B-5008-49C6-B094-669061CF178C}"/>
              </a:ext>
            </a:extLst>
          </p:cNvPr>
          <p:cNvSpPr>
            <a:spLocks noGrp="1"/>
          </p:cNvSpPr>
          <p:nvPr>
            <p:ph type="title"/>
          </p:nvPr>
        </p:nvSpPr>
        <p:spPr/>
        <p:txBody>
          <a:bodyPr>
            <a:normAutofit/>
          </a:bodyPr>
          <a:lstStyle/>
          <a:p>
            <a:pPr algn="l"/>
            <a:r>
              <a:rPr lang="en-US" sz="2400" b="0" dirty="0">
                <a:latin typeface="Trebuchet MS" panose="020B0603020202020204" pitchFamily="34" charset="0"/>
              </a:rPr>
              <a:t>COST SHARE REQUIREMENTS - MANAGEMENT COSTS</a:t>
            </a:r>
          </a:p>
        </p:txBody>
      </p:sp>
      <p:sp>
        <p:nvSpPr>
          <p:cNvPr id="3" name="Content Placeholder 2">
            <a:extLst>
              <a:ext uri="{FF2B5EF4-FFF2-40B4-BE49-F238E27FC236}">
                <a16:creationId xmlns:a16="http://schemas.microsoft.com/office/drawing/2014/main" id="{B936987C-812C-44E0-BB97-263B7CE23792}"/>
              </a:ext>
            </a:extLst>
          </p:cNvPr>
          <p:cNvSpPr>
            <a:spLocks noGrp="1"/>
          </p:cNvSpPr>
          <p:nvPr>
            <p:ph idx="1"/>
          </p:nvPr>
        </p:nvSpPr>
        <p:spPr>
          <a:xfrm>
            <a:off x="457200" y="1295400"/>
            <a:ext cx="8229600" cy="5287962"/>
          </a:xfrm>
        </p:spPr>
        <p:txBody>
          <a:bodyPr>
            <a:normAutofit/>
          </a:bodyPr>
          <a:lstStyle/>
          <a:p>
            <a:pPr marL="0" indent="0">
              <a:buNone/>
            </a:pPr>
            <a:r>
              <a:rPr lang="en-US" dirty="0">
                <a:solidFill>
                  <a:schemeClr val="tx1"/>
                </a:solidFill>
              </a:rPr>
              <a:t>BRIC allows subrecipients to request up to </a:t>
            </a:r>
            <a:r>
              <a:rPr lang="en-US" b="1" dirty="0">
                <a:solidFill>
                  <a:schemeClr val="tx1"/>
                </a:solidFill>
              </a:rPr>
              <a:t>5%</a:t>
            </a:r>
            <a:r>
              <a:rPr lang="en-US" dirty="0">
                <a:solidFill>
                  <a:schemeClr val="tx1"/>
                </a:solidFill>
              </a:rPr>
              <a:t> of their grant award for management costs </a:t>
            </a:r>
          </a:p>
          <a:p>
            <a:pPr lvl="1"/>
            <a:r>
              <a:rPr lang="en-US" sz="1600" dirty="0">
                <a:solidFill>
                  <a:schemeClr val="tx1"/>
                </a:solidFill>
              </a:rPr>
              <a:t>Management costs are those costs necessary to administer and implement the federal award. </a:t>
            </a:r>
          </a:p>
          <a:p>
            <a:pPr lvl="1"/>
            <a:r>
              <a:rPr lang="en-US" sz="1600" dirty="0">
                <a:solidFill>
                  <a:schemeClr val="tx1"/>
                </a:solidFill>
              </a:rPr>
              <a:t>Provide a brief narrative to explain the budget line items</a:t>
            </a:r>
          </a:p>
          <a:p>
            <a:pPr lvl="1"/>
            <a:endParaRPr lang="en-US" sz="1600" dirty="0"/>
          </a:p>
          <a:p>
            <a:pPr lvl="1"/>
            <a:endParaRPr lang="en-US" sz="1600" dirty="0">
              <a:solidFill>
                <a:schemeClr val="tx1"/>
              </a:solidFill>
            </a:endParaRPr>
          </a:p>
          <a:p>
            <a:pPr lvl="1"/>
            <a:endParaRPr lang="en-US" sz="1600" dirty="0"/>
          </a:p>
          <a:p>
            <a:pPr lvl="1"/>
            <a:endParaRPr lang="en-US" sz="1600" dirty="0">
              <a:solidFill>
                <a:schemeClr val="tx1"/>
              </a:solidFill>
            </a:endParaRPr>
          </a:p>
          <a:p>
            <a:pPr lvl="1"/>
            <a:endParaRPr lang="en-US" sz="1600" dirty="0"/>
          </a:p>
          <a:p>
            <a:pPr lvl="1"/>
            <a:endParaRPr lang="en-US" sz="1600" dirty="0">
              <a:solidFill>
                <a:schemeClr val="tx1"/>
              </a:solidFill>
            </a:endParaRPr>
          </a:p>
          <a:p>
            <a:pPr lvl="1"/>
            <a:endParaRPr lang="en-US" sz="1600" dirty="0"/>
          </a:p>
          <a:p>
            <a:pPr lvl="1"/>
            <a:endParaRPr lang="en-US" sz="1600" dirty="0">
              <a:solidFill>
                <a:schemeClr val="tx1"/>
              </a:solidFill>
            </a:endParaRPr>
          </a:p>
          <a:p>
            <a:pPr lvl="1"/>
            <a:endParaRPr lang="en-US" sz="1600" dirty="0"/>
          </a:p>
          <a:p>
            <a:pPr marL="457200" lvl="1" indent="0">
              <a:buNone/>
            </a:pPr>
            <a:endParaRPr lang="en-US" sz="1600" dirty="0">
              <a:solidFill>
                <a:schemeClr val="tx1"/>
              </a:solidFill>
            </a:endParaRPr>
          </a:p>
          <a:p>
            <a:pPr marL="457200" lvl="1" indent="0">
              <a:buNone/>
            </a:pPr>
            <a:r>
              <a:rPr lang="en-US" sz="1600" dirty="0">
                <a:solidFill>
                  <a:schemeClr val="tx1"/>
                </a:solidFill>
              </a:rPr>
              <a:t>*</a:t>
            </a:r>
            <a:r>
              <a:rPr lang="en-US" sz="1600" b="1" u="sng" dirty="0">
                <a:solidFill>
                  <a:schemeClr val="tx1"/>
                </a:solidFill>
              </a:rPr>
              <a:t>NOTE</a:t>
            </a:r>
            <a:r>
              <a:rPr lang="en-US" sz="1600" dirty="0">
                <a:solidFill>
                  <a:schemeClr val="tx1"/>
                </a:solidFill>
              </a:rPr>
              <a:t>: Management costs are paid out on project actuals – subrecipient cannot exceed more than 5% of the project actual costs.</a:t>
            </a:r>
          </a:p>
        </p:txBody>
      </p:sp>
      <p:sp>
        <p:nvSpPr>
          <p:cNvPr id="5" name="Slide Number Placeholder 4">
            <a:extLst>
              <a:ext uri="{FF2B5EF4-FFF2-40B4-BE49-F238E27FC236}">
                <a16:creationId xmlns:a16="http://schemas.microsoft.com/office/drawing/2014/main" id="{701205EF-F363-46D5-9F4A-905C1AFB5308}"/>
              </a:ext>
            </a:extLst>
          </p:cNvPr>
          <p:cNvSpPr>
            <a:spLocks noGrp="1"/>
          </p:cNvSpPr>
          <p:nvPr>
            <p:ph type="sldNum" sz="quarter" idx="12"/>
          </p:nvPr>
        </p:nvSpPr>
        <p:spPr/>
        <p:txBody>
          <a:bodyPr/>
          <a:lstStyle/>
          <a:p>
            <a:fld id="{9EDB6E7E-896E-4FA5-B572-569619D81C84}" type="slidenum">
              <a:rPr lang="en-US" smtClean="0"/>
              <a:t>8</a:t>
            </a:fld>
            <a:endParaRPr lang="en-US" dirty="0"/>
          </a:p>
        </p:txBody>
      </p:sp>
      <p:graphicFrame>
        <p:nvGraphicFramePr>
          <p:cNvPr id="6" name="Diagram 5">
            <a:extLst>
              <a:ext uri="{FF2B5EF4-FFF2-40B4-BE49-F238E27FC236}">
                <a16:creationId xmlns:a16="http://schemas.microsoft.com/office/drawing/2014/main" id="{71873E1B-A7FB-4230-82B3-EBF2B84380F7}"/>
              </a:ext>
            </a:extLst>
          </p:cNvPr>
          <p:cNvGraphicFramePr/>
          <p:nvPr>
            <p:extLst>
              <p:ext uri="{D42A27DB-BD31-4B8C-83A1-F6EECF244321}">
                <p14:modId xmlns:p14="http://schemas.microsoft.com/office/powerpoint/2010/main" val="613255937"/>
              </p:ext>
            </p:extLst>
          </p:nvPr>
        </p:nvGraphicFramePr>
        <p:xfrm>
          <a:off x="1409700" y="2902743"/>
          <a:ext cx="6324600" cy="26598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71DF6E18-8715-1132-2317-EEF070A629A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965999048"/>
      </p:ext>
    </p:extLst>
  </p:cSld>
  <p:clrMapOvr>
    <a:masterClrMapping/>
  </p:clrMapOvr>
  <mc:AlternateContent xmlns:mc="http://schemas.openxmlformats.org/markup-compatibility/2006" xmlns:p14="http://schemas.microsoft.com/office/powerpoint/2010/main">
    <mc:Choice Requires="p14">
      <p:transition spd="slow" p14:dur="2000" advTm="41976"/>
    </mc:Choice>
    <mc:Fallback xmlns="">
      <p:transition spd="slow" advTm="41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7A48-5567-4086-ACD0-B46D1ABB05F3}"/>
              </a:ext>
            </a:extLst>
          </p:cNvPr>
          <p:cNvSpPr>
            <a:spLocks noGrp="1"/>
          </p:cNvSpPr>
          <p:nvPr>
            <p:ph type="title"/>
          </p:nvPr>
        </p:nvSpPr>
        <p:spPr>
          <a:xfrm>
            <a:off x="76200" y="166370"/>
            <a:ext cx="4490292" cy="1205230"/>
          </a:xfrm>
        </p:spPr>
        <p:txBody>
          <a:bodyPr/>
          <a:lstStyle/>
          <a:p>
            <a:pPr algn="l"/>
            <a:r>
              <a:rPr lang="en-US" b="0" dirty="0">
                <a:latin typeface="Trebuchet MS" panose="020B0603020202020204" pitchFamily="34" charset="0"/>
              </a:rPr>
              <a:t>NATIONAL COMPETITION</a:t>
            </a:r>
          </a:p>
        </p:txBody>
      </p:sp>
      <p:sp>
        <p:nvSpPr>
          <p:cNvPr id="3" name="Content Placeholder 2">
            <a:extLst>
              <a:ext uri="{FF2B5EF4-FFF2-40B4-BE49-F238E27FC236}">
                <a16:creationId xmlns:a16="http://schemas.microsoft.com/office/drawing/2014/main" id="{1636E15E-D33F-48C5-9500-7C5826F23405}"/>
              </a:ext>
            </a:extLst>
          </p:cNvPr>
          <p:cNvSpPr>
            <a:spLocks noGrp="1"/>
          </p:cNvSpPr>
          <p:nvPr>
            <p:ph idx="1"/>
          </p:nvPr>
        </p:nvSpPr>
        <p:spPr>
          <a:xfrm>
            <a:off x="76200" y="1371600"/>
            <a:ext cx="4306212" cy="4611370"/>
          </a:xfrm>
        </p:spPr>
        <p:txBody>
          <a:bodyPr/>
          <a:lstStyle/>
          <a:p>
            <a:pPr marL="0" indent="0">
              <a:buNone/>
            </a:pPr>
            <a:r>
              <a:rPr lang="en-US" sz="2400" dirty="0">
                <a:solidFill>
                  <a:schemeClr val="tx1"/>
                </a:solidFill>
              </a:rPr>
              <a:t>$20 million (federal share) per subapplication</a:t>
            </a:r>
          </a:p>
          <a:p>
            <a:pPr marL="0" indent="0">
              <a:buNone/>
            </a:pPr>
            <a:endParaRPr lang="en-US" sz="2400" dirty="0">
              <a:solidFill>
                <a:schemeClr val="tx1"/>
              </a:solidFill>
            </a:endParaRPr>
          </a:p>
          <a:p>
            <a:pPr marL="0" indent="0">
              <a:buNone/>
            </a:pPr>
            <a:r>
              <a:rPr lang="en-US" sz="2400" dirty="0">
                <a:solidFill>
                  <a:schemeClr val="tx1"/>
                </a:solidFill>
              </a:rPr>
              <a:t>No limit on the number of project </a:t>
            </a:r>
            <a:r>
              <a:rPr lang="en-US" sz="2400" dirty="0" err="1">
                <a:solidFill>
                  <a:schemeClr val="tx1"/>
                </a:solidFill>
              </a:rPr>
              <a:t>subapplications</a:t>
            </a:r>
            <a:r>
              <a:rPr lang="en-US" sz="2400" dirty="0">
                <a:solidFill>
                  <a:schemeClr val="tx1"/>
                </a:solidFill>
              </a:rPr>
              <a:t> submitted per Applicant/State</a:t>
            </a:r>
          </a:p>
          <a:p>
            <a:pPr marL="0" indent="0">
              <a:buNone/>
            </a:pPr>
            <a:endParaRPr lang="en-US" dirty="0"/>
          </a:p>
          <a:p>
            <a:pPr marL="0" indent="0">
              <a:buNone/>
            </a:pPr>
            <a:r>
              <a:rPr lang="en-US" dirty="0">
                <a:solidFill>
                  <a:schemeClr val="tx1"/>
                </a:solidFill>
              </a:rPr>
              <a:t>Any project that exceeds the state allotment amount will automatically be submitted under National Competition</a:t>
            </a:r>
          </a:p>
        </p:txBody>
      </p:sp>
      <p:sp>
        <p:nvSpPr>
          <p:cNvPr id="5" name="Slide Number Placeholder 4">
            <a:extLst>
              <a:ext uri="{FF2B5EF4-FFF2-40B4-BE49-F238E27FC236}">
                <a16:creationId xmlns:a16="http://schemas.microsoft.com/office/drawing/2014/main" id="{49FE8991-8659-4822-8720-661CFE9F2903}"/>
              </a:ext>
            </a:extLst>
          </p:cNvPr>
          <p:cNvSpPr>
            <a:spLocks noGrp="1"/>
          </p:cNvSpPr>
          <p:nvPr>
            <p:ph type="sldNum" sz="quarter" idx="12"/>
          </p:nvPr>
        </p:nvSpPr>
        <p:spPr/>
        <p:txBody>
          <a:bodyPr/>
          <a:lstStyle/>
          <a:p>
            <a:fld id="{9EDB6E7E-896E-4FA5-B572-569619D81C84}" type="slidenum">
              <a:rPr lang="en-US" smtClean="0"/>
              <a:t>9</a:t>
            </a:fld>
            <a:endParaRPr lang="en-US" dirty="0"/>
          </a:p>
        </p:txBody>
      </p:sp>
      <p:pic>
        <p:nvPicPr>
          <p:cNvPr id="6" name="Picture 5">
            <a:extLst>
              <a:ext uri="{FF2B5EF4-FFF2-40B4-BE49-F238E27FC236}">
                <a16:creationId xmlns:a16="http://schemas.microsoft.com/office/drawing/2014/main" id="{EC0821C4-2506-7E9B-8D6E-42AF8F5A18E6}"/>
              </a:ext>
            </a:extLst>
          </p:cNvPr>
          <p:cNvPicPr>
            <a:picLocks noChangeAspect="1"/>
          </p:cNvPicPr>
          <p:nvPr/>
        </p:nvPicPr>
        <p:blipFill>
          <a:blip r:embed="rId5" cstate="print">
            <a:extLst>
              <a:ext uri="{28A0092B-C50C-407E-A947-70E740481C1C}">
                <a14:useLocalDpi xmlns:a14="http://schemas.microsoft.com/office/drawing/2010/main" val="0"/>
              </a:ext>
            </a:extLst>
          </a:blip>
          <a:srcRect t="4910" r="2500"/>
          <a:stretch>
            <a:fillRect/>
          </a:stretch>
        </p:blipFill>
        <p:spPr>
          <a:xfrm>
            <a:off x="4495800" y="304800"/>
            <a:ext cx="4490292" cy="5550559"/>
          </a:xfrm>
          <a:prstGeom prst="rect">
            <a:avLst/>
          </a:prstGeom>
        </p:spPr>
      </p:pic>
      <p:sp>
        <p:nvSpPr>
          <p:cNvPr id="7" name="TextBox 6">
            <a:extLst>
              <a:ext uri="{FF2B5EF4-FFF2-40B4-BE49-F238E27FC236}">
                <a16:creationId xmlns:a16="http://schemas.microsoft.com/office/drawing/2014/main" id="{44DEC4B0-EF3B-2A82-564D-2BC215BDEAF0}"/>
              </a:ext>
            </a:extLst>
          </p:cNvPr>
          <p:cNvSpPr txBox="1"/>
          <p:nvPr/>
        </p:nvSpPr>
        <p:spPr>
          <a:xfrm>
            <a:off x="4953971" y="5828855"/>
            <a:ext cx="3716082" cy="276999"/>
          </a:xfrm>
          <a:prstGeom prst="rect">
            <a:avLst/>
          </a:prstGeom>
          <a:noFill/>
        </p:spPr>
        <p:txBody>
          <a:bodyPr wrap="none" rtlCol="0">
            <a:spAutoFit/>
          </a:bodyPr>
          <a:lstStyle/>
          <a:p>
            <a:r>
              <a:rPr lang="en-US" sz="1200" dirty="0"/>
              <a:t>Papio-Missouri NRD WP4 Stormwater Management</a:t>
            </a:r>
          </a:p>
        </p:txBody>
      </p:sp>
      <p:pic>
        <p:nvPicPr>
          <p:cNvPr id="8" name="Audio 7">
            <a:hlinkClick r:id="" action="ppaction://media"/>
            <a:extLst>
              <a:ext uri="{FF2B5EF4-FFF2-40B4-BE49-F238E27FC236}">
                <a16:creationId xmlns:a16="http://schemas.microsoft.com/office/drawing/2014/main" id="{8D05258F-8B47-7AFA-EB55-433662A56E4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14542145"/>
      </p:ext>
    </p:extLst>
  </p:cSld>
  <p:clrMapOvr>
    <a:masterClrMapping/>
  </p:clrMapOvr>
  <mc:AlternateContent xmlns:mc="http://schemas.openxmlformats.org/markup-compatibility/2006" xmlns:p14="http://schemas.microsoft.com/office/powerpoint/2010/main">
    <mc:Choice Requires="p14">
      <p:transition spd="slow" p14:dur="2000" advTm="37124"/>
    </mc:Choice>
    <mc:Fallback xmlns="">
      <p:transition spd="slow" advTm="37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NE Brand Templat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brand powerpoint" id="{0372444E-1337-44C1-814B-5C62B26E5373}" vid="{9AD12578-85EA-4E8A-BF42-055B573A91D8}"/>
    </a:ext>
  </a:extLst>
</a:theme>
</file>

<file path=ppt/theme/theme2.xml><?xml version="1.0" encoding="utf-8"?>
<a:theme xmlns:a="http://schemas.openxmlformats.org/drawingml/2006/main" name="PresentationBodySlides">
  <a:themeElements>
    <a:clrScheme name="NeDNR">
      <a:dk1>
        <a:srgbClr val="00607F"/>
      </a:dk1>
      <a:lt1>
        <a:srgbClr val="FFFFFF"/>
      </a:lt1>
      <a:dk2>
        <a:srgbClr val="4D4D4F"/>
      </a:dk2>
      <a:lt2>
        <a:srgbClr val="B9C8D3"/>
      </a:lt2>
      <a:accent1>
        <a:srgbClr val="688CA5"/>
      </a:accent1>
      <a:accent2>
        <a:srgbClr val="BABF33"/>
      </a:accent2>
      <a:accent3>
        <a:srgbClr val="FFC843"/>
      </a:accent3>
      <a:accent4>
        <a:srgbClr val="BB1F53"/>
      </a:accent4>
      <a:accent5>
        <a:srgbClr val="94AABC"/>
      </a:accent5>
      <a:accent6>
        <a:srgbClr val="4D4D4F"/>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Arial_2020_BlueWave2" id="{327ECE44-0D9D-48F5-9F3B-12417736AA3B}" vid="{E018673F-956E-46DF-98DC-70A77A21277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2622</TotalTime>
  <Words>1657</Words>
  <Application>Microsoft Office PowerPoint</Application>
  <PresentationFormat>On-screen Show (4:3)</PresentationFormat>
  <Paragraphs>248</Paragraphs>
  <Slides>17</Slides>
  <Notes>17</Notes>
  <HiddenSlides>0</HiddenSlides>
  <MMClips>17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Bahnschrift Light Condensed</vt:lpstr>
      <vt:lpstr>Calibri</vt:lpstr>
      <vt:lpstr>Trebuchet MS</vt:lpstr>
      <vt:lpstr>Wingdings</vt:lpstr>
      <vt:lpstr>NE Brand Template</vt:lpstr>
      <vt:lpstr>PresentationBodySlides</vt:lpstr>
      <vt:lpstr>2024/2025 Notice Of Funding Opportunity</vt:lpstr>
      <vt:lpstr>AGENDA </vt:lpstr>
      <vt:lpstr>FUNDING OVERVIEW </vt:lpstr>
      <vt:lpstr>PROGRAM PRIORITIES </vt:lpstr>
      <vt:lpstr>ELIGIBLE ACTIVITIES </vt:lpstr>
      <vt:lpstr>PROGRAM REQUIREMENTS</vt:lpstr>
      <vt:lpstr>COST SHARE REQUIREMENTS</vt:lpstr>
      <vt:lpstr>COST SHARE REQUIREMENTS - MANAGEMENT COSTS</vt:lpstr>
      <vt:lpstr>NATIONAL COMPETITION</vt:lpstr>
      <vt:lpstr>NATIONAL COMPETITION – TECHNICAL CRITERIA </vt:lpstr>
      <vt:lpstr>NATIONAL COMPETITION – GO/NO-GO MILESTONES</vt:lpstr>
      <vt:lpstr>NEMA BRIC NOTICE OF INTEREST (NOI)</vt:lpstr>
      <vt:lpstr>KEY DATES</vt:lpstr>
      <vt:lpstr>HOW TO APPLY</vt:lpstr>
      <vt:lpstr>Important Timelines</vt:lpstr>
      <vt:lpstr>FEMA PROGRAM RESOURCES</vt:lpstr>
      <vt:lpstr>Questions? Contact the NEMA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Castillo</dc:creator>
  <cp:lastModifiedBy>Harris, Chelsea</cp:lastModifiedBy>
  <cp:revision>133</cp:revision>
  <dcterms:created xsi:type="dcterms:W3CDTF">2020-08-31T18:22:30Z</dcterms:created>
  <dcterms:modified xsi:type="dcterms:W3CDTF">2026-04-15T16:23:32Z</dcterms:modified>
</cp:coreProperties>
</file>